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embeddedFontLst>
    <p:embeddedFont>
      <p:font typeface="Lexend SemiBold"/>
      <p:regular r:id="rId72"/>
      <p:bold r:id="rId73"/>
    </p:embeddedFont>
    <p:embeddedFont>
      <p:font typeface="Roboto"/>
      <p:regular r:id="rId74"/>
      <p:bold r:id="rId75"/>
      <p:italic r:id="rId76"/>
      <p:boldItalic r:id="rId77"/>
    </p:embeddedFont>
    <p:embeddedFont>
      <p:font typeface="Lexend Light"/>
      <p:regular r:id="rId78"/>
      <p:bold r:id="rId79"/>
    </p:embeddedFont>
    <p:embeddedFont>
      <p:font typeface="Nunito"/>
      <p:regular r:id="rId80"/>
      <p:bold r:id="rId81"/>
      <p:italic r:id="rId82"/>
      <p:boldItalic r:id="rId83"/>
    </p:embeddedFont>
    <p:embeddedFont>
      <p:font typeface="Lexend Medium"/>
      <p:regular r:id="rId84"/>
      <p:bold r:id="rId85"/>
    </p:embeddedFont>
    <p:embeddedFont>
      <p:font typeface="Lexend"/>
      <p:regular r:id="rId86"/>
      <p:bold r:id="rId87"/>
    </p:embeddedFont>
    <p:embeddedFont>
      <p:font typeface="Helvetica Neue Light"/>
      <p:regular r:id="rId88"/>
      <p:bold r:id="rId89"/>
      <p:italic r:id="rId90"/>
      <p:boldItalic r:id="rId91"/>
    </p:embeddedFont>
    <p:embeddedFont>
      <p:font typeface="Roboto Mono"/>
      <p:regular r:id="rId92"/>
      <p:bold r:id="rId93"/>
      <p:italic r:id="rId94"/>
      <p:boldItalic r:id="rId95"/>
    </p:embeddedFont>
    <p:embeddedFont>
      <p:font typeface="Karla"/>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DDC9AB-27D9-480B-8C29-EA5E6384CC1B}">
  <a:tblStyle styleId="{D5DDC9AB-27D9-480B-8C29-EA5E6384CC1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ono-boldItalic.fntdata"/><Relationship Id="rId94" Type="http://schemas.openxmlformats.org/officeDocument/2006/relationships/font" Target="fonts/RobotoMono-italic.fntdata"/><Relationship Id="rId97" Type="http://schemas.openxmlformats.org/officeDocument/2006/relationships/font" Target="fonts/Karla-bold.fntdata"/><Relationship Id="rId96" Type="http://schemas.openxmlformats.org/officeDocument/2006/relationships/font" Target="fonts/Karla-regular.fntdata"/><Relationship Id="rId11" Type="http://schemas.openxmlformats.org/officeDocument/2006/relationships/slide" Target="slides/slide5.xml"/><Relationship Id="rId99" Type="http://schemas.openxmlformats.org/officeDocument/2006/relationships/font" Target="fonts/Karla-boldItalic.fntdata"/><Relationship Id="rId10" Type="http://schemas.openxmlformats.org/officeDocument/2006/relationships/slide" Target="slides/slide4.xml"/><Relationship Id="rId98" Type="http://schemas.openxmlformats.org/officeDocument/2006/relationships/font" Target="fonts/Karla-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HelveticaNeueLight-boldItalic.fntdata"/><Relationship Id="rId90" Type="http://schemas.openxmlformats.org/officeDocument/2006/relationships/font" Target="fonts/HelveticaNeueLight-italic.fntdata"/><Relationship Id="rId93" Type="http://schemas.openxmlformats.org/officeDocument/2006/relationships/font" Target="fonts/RobotoMono-bold.fntdata"/><Relationship Id="rId92" Type="http://schemas.openxmlformats.org/officeDocument/2006/relationships/font" Target="fonts/RobotoMono-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LexendMedium-regular.fntdata"/><Relationship Id="rId83" Type="http://schemas.openxmlformats.org/officeDocument/2006/relationships/font" Target="fonts/Nunito-boldItalic.fntdata"/><Relationship Id="rId86" Type="http://schemas.openxmlformats.org/officeDocument/2006/relationships/font" Target="fonts/Lexend-regular.fntdata"/><Relationship Id="rId85" Type="http://schemas.openxmlformats.org/officeDocument/2006/relationships/font" Target="fonts/LexendMedium-bold.fntdata"/><Relationship Id="rId88" Type="http://schemas.openxmlformats.org/officeDocument/2006/relationships/font" Target="fonts/HelveticaNeueLight-regular.fntdata"/><Relationship Id="rId87" Type="http://schemas.openxmlformats.org/officeDocument/2006/relationships/font" Target="fonts/Lexend-bold.fntdata"/><Relationship Id="rId89" Type="http://schemas.openxmlformats.org/officeDocument/2006/relationships/font" Target="fonts/HelveticaNeueLight-bold.fntdata"/><Relationship Id="rId80" Type="http://schemas.openxmlformats.org/officeDocument/2006/relationships/font" Target="fonts/Nunito-regular.fntdata"/><Relationship Id="rId82" Type="http://schemas.openxmlformats.org/officeDocument/2006/relationships/font" Target="fonts/Nunito-italic.fntdata"/><Relationship Id="rId81"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exendSemiBold-bold.fntdata"/><Relationship Id="rId72" Type="http://schemas.openxmlformats.org/officeDocument/2006/relationships/font" Target="fonts/LexendSemiBold-regular.fntdata"/><Relationship Id="rId75" Type="http://schemas.openxmlformats.org/officeDocument/2006/relationships/font" Target="fonts/Roboto-bold.fntdata"/><Relationship Id="rId74" Type="http://schemas.openxmlformats.org/officeDocument/2006/relationships/font" Target="fonts/Roboto-regular.fntdata"/><Relationship Id="rId77" Type="http://schemas.openxmlformats.org/officeDocument/2006/relationships/font" Target="fonts/Roboto-boldItalic.fntdata"/><Relationship Id="rId76" Type="http://schemas.openxmlformats.org/officeDocument/2006/relationships/font" Target="fonts/Roboto-italic.fntdata"/><Relationship Id="rId79" Type="http://schemas.openxmlformats.org/officeDocument/2006/relationships/font" Target="fonts/LexendLight-bold.fntdata"/><Relationship Id="rId78" Type="http://schemas.openxmlformats.org/officeDocument/2006/relationships/font" Target="fonts/LexendLight-regular.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gify.io"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potify.com/track/31GNpPGlEuQxt88tyWRnhe" TargetMode="External"/><Relationship Id="rId3" Type="http://schemas.openxmlformats.org/officeDocument/2006/relationships/hyperlink" Target="https://open.spotify.com/track/7vgaKATxwRsW9N4bPh56aa?si=u-VVJFyeRhSWu7UHqmj7oQ&amp;nd=1&amp;dlsi=793554396a72460e" TargetMode="External"/><Relationship Id="rId4" Type="http://schemas.openxmlformats.org/officeDocument/2006/relationships/hyperlink" Target="https://accounts.spotify.com/en/authorize?client_id=715e4706154641d7822e0ed8d96fe46a&amp;response_type=code&amp;redirect_uri=http://localhost:8888/&amp;scope=playlist-modify-public%20playlist-modify-private" TargetMode="External"/><Relationship Id="rId5" Type="http://schemas.openxmlformats.org/officeDocument/2006/relationships/hyperlink" Target="https://accounts.spotify.com/en/authorize?client_id=715e4706154641d7822e0ed8d96fe46a&amp;response_type=code&amp;redirect_uri=http://localhost:8888/&amp;scope=playlist-modify-public%20playlist-modify-private" TargetMode="External"/><Relationship Id="rId6" Type="http://schemas.openxmlformats.org/officeDocument/2006/relationships/hyperlink" Target="http://localhost:8888/?code=AQCfy5eI05l0zDUs--p9H41rWXsKsj9BM6fZ4GGMB3rT-r4Ka1rdgrlLzAnF0yV_x0kEVCVoQcY42aW7Egb-VvCfzhHES58jZPG6MlCiGyzGgPDtoIOGtf_yXNsBSG6VZVFh0GAnDXLvSqP8fnFZ_xDXzK9sfuvQANiy77p4gUMVD2hCrjcwBYk_koe_d_voD6RLZdLM51qbzKdP579QyhqQkrruM12kheCA"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game.lovable.app/"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uilder.io"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g366de2f0e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 name="Google Shape;19;g366de2f0e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7bced632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7bced632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 una pagina di login, quando facciamo logina attraverso i social, google, facebook, etc communichiamo con l’API di google, facebook, che trasmette tra altre cose i dati dell’utente come nome, mail, etc.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66de2f0e7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66de2f0e7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quando guardiamo la meteo, c’</a:t>
            </a:r>
            <a:r>
              <a:rPr lang="it"/>
              <a:t>è un API di meteo dietro.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67bced632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67bced632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Io ho lavorato per un bel po su Open Banking, e l’idea dell’open </a:t>
            </a:r>
            <a:r>
              <a:rPr lang="it"/>
              <a:t>banking</a:t>
            </a:r>
            <a:r>
              <a:rPr lang="it"/>
              <a:t> </a:t>
            </a:r>
            <a:r>
              <a:rPr lang="it"/>
              <a:t>è obbligare le banche a mettere a disposizione delle api pubbliche, accessibile da altre banche o istitutizioni autorizzate. Così, l’utente può trasmettere, per esempio, il suo historico bancario ad una nuova banca a chi sta chiedendo un mutuo.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6de2f0e7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66de2f0e7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ovviamente, su AirBnB, quando vogliamo prenotare un alloggio, chiamiamo un’API. Vediamo nel dettaglio.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66de2f0e7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66de2f0e7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Quando entriamo sul sito di airbnb e vogliamo guardare gli alloggi disponibili, per esempio, a Toronto, mandiamo una richiesta all’endpoint /listings con il parametro location - toronto. Poi il server su cui c’</a:t>
            </a:r>
            <a:r>
              <a:rPr lang="it"/>
              <a:t>è l’API va a cercare i dati sulla database e ritorna una risposta al sito.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67bced632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67bced632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vedremo insieme tutti questi termini. Se ci sono dei termini che non conoscete, tra qualche minuto conoscerete tutti e sarete capaci di spiegare a </a:t>
            </a:r>
            <a:r>
              <a:rPr lang="it"/>
              <a:t>qualcun altro</a:t>
            </a:r>
            <a:r>
              <a:rPr lang="it"/>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66de2f0e7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66de2f0e7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documentazione di un API </a:t>
            </a:r>
            <a:r>
              <a:rPr lang="it"/>
              <a:t>è la cosa di più grande valore quando vuoi fare un’integrazione. Lì ci sarà tutto. Se volete integrare un’</a:t>
            </a:r>
            <a:endParaRPr/>
          </a:p>
          <a:p>
            <a:pPr indent="0" lvl="0" marL="0" rtl="0" algn="l">
              <a:spcBef>
                <a:spcPts val="0"/>
              </a:spcBef>
              <a:spcAft>
                <a:spcPts val="0"/>
              </a:spcAft>
              <a:buNone/>
            </a:pPr>
            <a:r>
              <a:rPr lang="it"/>
              <a:t>API specifica, Io vi invito a investire tempo a leggere la documentazione. Se ci sono dei termini che non conoscete, potete </a:t>
            </a:r>
            <a:r>
              <a:rPr lang="it"/>
              <a:t>approfittare</a:t>
            </a:r>
            <a:r>
              <a:rPr lang="it"/>
              <a:t> che viviamo in tempi di Claude e GPT ed semplicemente chiedere. Qui c’è l’esempio della documentazione dell’API di spotify.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6de2f0e7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66de2f0e7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Qui c’</a:t>
            </a:r>
            <a:r>
              <a:rPr lang="it"/>
              <a:t>è l’esempio della doc dell’api di AirBnB. Come ci sono API </a:t>
            </a:r>
            <a:r>
              <a:rPr lang="it"/>
              <a:t>pubbliche</a:t>
            </a:r>
            <a:r>
              <a:rPr lang="it"/>
              <a:t> e private, ci sono anche documentazioni pubbliche e private.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66de2f0e7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66de2f0e7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Sulla documentazione, abbiamo sempre una sezione chiamata Reference, o API Reference. Questo </a:t>
            </a:r>
            <a:r>
              <a:rPr lang="it"/>
              <a:t>è il nostro menu, dove abbiamo tutte le opzioni di piatti, quanto costono, quali modifiche sono possibili, etc.</a:t>
            </a:r>
            <a:endParaRPr/>
          </a:p>
          <a:p>
            <a:pPr indent="0" lvl="0" marL="0" rtl="0" algn="l">
              <a:spcBef>
                <a:spcPts val="0"/>
              </a:spcBef>
              <a:spcAft>
                <a:spcPts val="0"/>
              </a:spcAft>
              <a:buNone/>
            </a:pPr>
            <a:r>
              <a:rPr lang="it"/>
              <a:t>I piatti, chiamiamo di endpoints.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6de2f0e7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66de2f0e7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Gli endpoints sono tutte le funzioni che possiamo chiamare di un API.</a:t>
            </a:r>
            <a:br>
              <a:rPr lang="it"/>
            </a:br>
            <a:r>
              <a:rPr lang="it"/>
              <a:t>Un endpoint pu</a:t>
            </a:r>
            <a:r>
              <a:rPr lang="it"/>
              <a:t>ò essere - avere la lista di alloggi disponibili a Rio il 25 maggio.</a:t>
            </a:r>
            <a:endParaRPr/>
          </a:p>
          <a:p>
            <a:pPr indent="0" lvl="0" marL="0" rtl="0" algn="l">
              <a:spcBef>
                <a:spcPts val="0"/>
              </a:spcBef>
              <a:spcAft>
                <a:spcPts val="0"/>
              </a:spcAft>
              <a:buNone/>
            </a:pPr>
            <a:r>
              <a:rPr lang="it"/>
              <a:t>Oppure, un endpoint può essere - fare un booking, inviare un rating, aggiungere un commento</a:t>
            </a:r>
            <a:endParaRPr/>
          </a:p>
          <a:p>
            <a:pPr indent="0" lvl="0" marL="0" rtl="0" algn="l">
              <a:spcBef>
                <a:spcPts val="0"/>
              </a:spcBef>
              <a:spcAft>
                <a:spcPts val="0"/>
              </a:spcAft>
              <a:buNone/>
            </a:pPr>
            <a:r>
              <a:rPr lang="it"/>
              <a:t>Oppure, un endpoint può essere - autenticarsi, fare login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Ogni funzione che il nostro servizio mette a disposizione può diventare un endpoint.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Ma la nostra API non risponderà a tutti…</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366de2f0e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366de2f0e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Ciao a tutti, benvenuti al terzo modulo della masterclass AI per Product Builder.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Come va? Tutti mi sentono bene? Nessun problema di connessione?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Carichi per oggi?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66de2f0e7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66de2f0e7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questo ci serve anche l’autenticazione per communicare con l’API.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L’autenticazione pu</a:t>
            </a:r>
            <a:r>
              <a:rPr lang="it"/>
              <a:t>ò essere fatta in diversi modi - basic auth che è username, password, bearer token, che è un token temporario, no auth sarebbe proprio senza, e API key è una chiave permanente che si può usare, una chiave privata.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Oggi vedremo più esempi con Berare token e API key.</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Qui una cosa imporante è di fare attenzione alle vostre chiavi API come fatte attenzione con le vostre password. Se qualcuno ha acesso alla tua chiave API, potrà fare molti danni.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Fino a qui, tutto bene?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6de2f0e7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66de2f0e7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ci sono i request methods.</a:t>
            </a:r>
            <a:endParaRPr/>
          </a:p>
          <a:p>
            <a:pPr indent="0" lvl="0" marL="0" rtl="0" algn="l">
              <a:spcBef>
                <a:spcPts val="0"/>
              </a:spcBef>
              <a:spcAft>
                <a:spcPts val="0"/>
              </a:spcAft>
              <a:buNone/>
            </a:pPr>
            <a:r>
              <a:rPr lang="it"/>
              <a:t>Questi sono i metodi di richiesta. Quali sono le tipologie standard di richieste che posso fare all’API, a questo camariere?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GET - serve per ricuperare un’informazione</a:t>
            </a:r>
            <a:endParaRPr/>
          </a:p>
          <a:p>
            <a:pPr indent="0" lvl="0" marL="0" rtl="0" algn="l">
              <a:spcBef>
                <a:spcPts val="0"/>
              </a:spcBef>
              <a:spcAft>
                <a:spcPts val="0"/>
              </a:spcAft>
              <a:buNone/>
            </a:pPr>
            <a:r>
              <a:rPr lang="it"/>
              <a:t>POST - serve per inviare un’informazione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Questi sono i due pi</a:t>
            </a:r>
            <a:r>
              <a:rPr lang="it"/>
              <a:t>ù utilizzati.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Poi PUT serve per sostituire un’informazione, PATCH per sostituire parzialmente, e DELETE per cancellare.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Vediamo nel dettaglio.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Ci sono altri tipo Head, Options, Connect, Trace, non li avevo mai visti prima di preparare questa lezione.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66de2f0e7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66de2f0e7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Ho preso come esempio un’API chiamata </a:t>
            </a:r>
            <a:r>
              <a:rPr lang="it" u="sng">
                <a:solidFill>
                  <a:schemeClr val="hlink"/>
                </a:solidFill>
                <a:hlinkClick r:id="rId2"/>
              </a:rPr>
              <a:t>agify.io</a:t>
            </a:r>
            <a:r>
              <a:rPr lang="it"/>
              <a:t>.</a:t>
            </a:r>
            <a:endParaRPr/>
          </a:p>
          <a:p>
            <a:pPr indent="0" lvl="0" marL="0" rtl="0" algn="l">
              <a:spcBef>
                <a:spcPts val="0"/>
              </a:spcBef>
              <a:spcAft>
                <a:spcPts val="0"/>
              </a:spcAft>
              <a:buNone/>
            </a:pPr>
            <a:r>
              <a:rPr lang="it"/>
              <a:t>Tu fai una richiesta col tuo nome e l’API ti ritorna un’informazione che sarebbe l’</a:t>
            </a:r>
            <a:r>
              <a:rPr lang="it"/>
              <a:t>êtà associata al tuo nome.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Qui ho messo un pezzo di commando fetch. Fetch è una funzione Javascript fer fare le chiamate API, quindi possiamo testare direttamente dal browser.</a:t>
            </a:r>
            <a:endParaRPr/>
          </a:p>
          <a:p>
            <a:pPr indent="0" lvl="0" marL="0" rtl="0" algn="l">
              <a:spcBef>
                <a:spcPts val="0"/>
              </a:spcBef>
              <a:spcAft>
                <a:spcPts val="0"/>
              </a:spcAft>
              <a:buNone/>
            </a:pPr>
            <a:r>
              <a:rPr lang="it"/>
              <a:t>La funzione è facile da capire. Facciamo un GET su quel’URL. Poi salviamo la risposta in formato json e se ci sono gli errori possiamo ritrovarli.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Basta aprire Dev Tools, cliccare su console, ed incollare questa funzione. Vediamo. Ah io ho 43 anni, secondo il mio nome.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Ora provate voi e scrivete sulla chat quanti anni ha il vostro nome.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Ecco, avete fatto la vostra prima chiamata GET, almeno la prima di questa masterclass.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Far vedere su browser console.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fetch is a built-in JavaScript function (part of the Fetch API) used to make HTTP requests (like GET, POST, etc.) from the browser or in environments like Node.js (with a polyfill or recent versions).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https://agify.io/documentation#basic-usage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66de2f0e7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66de2f0e7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una richiesta POST, la utilizziamo per inviare un’informazione o fare un’azione.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Anche qui facciamo un fetch su un link, ma ora col metodo POST. E abbiamo anche un grande token di autorizzazione, un bearer token.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Ho messo qui la richiesta per aggiungere una canzone alla playlist.Qui, uguale, basta coppiare questa funzione sul browser, e la sola cosa da fare attenzione </a:t>
            </a:r>
            <a:r>
              <a:rPr lang="it"/>
              <a:t>è l’ID della canzone che bisogna ricuperare.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Aggiungiamo la canzone suggerita da Allessando del Grano:</a:t>
            </a:r>
            <a:br>
              <a:rPr lang="it"/>
            </a:br>
            <a:br>
              <a:rPr lang="it"/>
            </a:br>
            <a:r>
              <a:rPr lang="it" u="sng">
                <a:solidFill>
                  <a:schemeClr val="hlink"/>
                </a:solidFill>
                <a:hlinkClick r:id="rId2"/>
              </a:rPr>
              <a:t>https://open.spotify.com/track/31GNpPGlEuQxt88tyWRnhe</a:t>
            </a:r>
            <a:endParaRPr/>
          </a:p>
          <a:p>
            <a:pPr indent="0" lvl="0" marL="0" rtl="0" algn="l">
              <a:spcBef>
                <a:spcPts val="0"/>
              </a:spcBef>
              <a:spcAft>
                <a:spcPts val="0"/>
              </a:spcAft>
              <a:buNone/>
            </a:pPr>
            <a:r>
              <a:rPr lang="it" u="sng">
                <a:solidFill>
                  <a:schemeClr val="hlink"/>
                </a:solidFill>
                <a:hlinkClick r:id="rId3"/>
              </a:rPr>
              <a:t>https://open.spotify.com/track/7vgaKATxwRsW9N4bPh56aa?si=u-VVJFyeRhSWu7UHqmj7oQ&amp;nd=1&amp;dlsi=793554396a72460e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Ecco la playlist com’</a:t>
            </a:r>
            <a:r>
              <a:rPr lang="it"/>
              <a:t>è oggi.</a:t>
            </a:r>
            <a:endParaRPr/>
          </a:p>
          <a:p>
            <a:pPr indent="0" lvl="0" marL="0" rtl="0" algn="l">
              <a:spcBef>
                <a:spcPts val="0"/>
              </a:spcBef>
              <a:spcAft>
                <a:spcPts val="0"/>
              </a:spcAft>
              <a:buNone/>
            </a:pPr>
            <a:r>
              <a:rPr lang="it"/>
              <a:t>Ora proviamo a fare questa richiesta.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Ecco qui la nuova canzone sulla playlist.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Ora è il vostro momento, provate ad aggiungere una canzone sulla playlist. Vi do qualche minuto.</a:t>
            </a:r>
            <a:endParaRPr/>
          </a:p>
          <a:p>
            <a:pPr indent="0" lvl="0" marL="0" rtl="0" algn="l">
              <a:spcBef>
                <a:spcPts val="0"/>
              </a:spcBef>
              <a:spcAft>
                <a:spcPts val="0"/>
              </a:spcAft>
              <a:buNone/>
            </a:pPr>
            <a:r>
              <a:rPr lang="it"/>
              <a:t>Condividere schermo playlist.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Accedere a URL per ricuperare il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Authorization</a:t>
            </a:r>
            <a:r>
              <a:rPr lang="it"/>
              <a:t> URL: </a:t>
            </a:r>
            <a:r>
              <a:rPr lang="it" u="sng">
                <a:solidFill>
                  <a:schemeClr val="hlink"/>
                </a:solidFill>
                <a:hlinkClick r:id="rId4"/>
              </a:rPr>
              <a:t>https://accounts.spotify.com/en/authorize?client_id=715e4706154641d7822e0ed8d96fe46a&amp;response_type=code&amp;redirect_uri=http://localhost:8888/&amp;scope=playlist-modify-public%20playlist-modify-private</a:t>
            </a:r>
            <a:r>
              <a:rPr lang="it" u="sng">
                <a:solidFill>
                  <a:schemeClr val="hlink"/>
                </a:solidFill>
                <a:hlinkClick r:id="rId5"/>
              </a:rPr>
              <a:t>%20user-top-read</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Prendi il CODE dall’URL</a:t>
            </a:r>
            <a:endParaRPr/>
          </a:p>
          <a:p>
            <a:pPr indent="0" lvl="0" marL="0" rtl="0" algn="l">
              <a:spcBef>
                <a:spcPts val="0"/>
              </a:spcBef>
              <a:spcAft>
                <a:spcPts val="0"/>
              </a:spcAft>
              <a:buNone/>
            </a:pPr>
            <a:r>
              <a:rPr lang="it" u="sng">
                <a:solidFill>
                  <a:schemeClr val="hlink"/>
                </a:solidFill>
                <a:hlinkClick r:id="rId6"/>
              </a:rPr>
              <a:t>http://localhost:8888/?code=AQCfy5eI05l0zDUs--p9H41rWXsKsj9BM6fZ4GGMB3rT-r4Ka1rdgrlLzAnF0yV_x0kEVCVoQcY42aW7Egb-VvCfzhHES58jZPG6MlCiGyzGgPDtoIOGtf_yXNsBSG6VZVFh0GAnDXLvSqP8fnFZ_xDXzK9sfuvQANiy77p4gUMVD2hCrjcwBYk_koe_d_voD6RLZdLM51qbzKdP579QyhqQkrruM12kheCA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Metti il CODE nel BODY di Access Token Authorization Code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66de2f0e7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66de2f0e7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Abbiamo visto Get e Post.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PUT, DELETE, PATCH, sono molto intuitivi.</a:t>
            </a:r>
            <a:endParaRPr/>
          </a:p>
          <a:p>
            <a:pPr indent="0" lvl="0" marL="0" rtl="0" algn="l">
              <a:spcBef>
                <a:spcPts val="0"/>
              </a:spcBef>
              <a:spcAft>
                <a:spcPts val="0"/>
              </a:spcAft>
              <a:buNone/>
            </a:pPr>
            <a:r>
              <a:rPr lang="it"/>
              <a:t>PUT serve per sostituire una risorsa - per esempio, cambio completamente il mio inidirizzo su una database.</a:t>
            </a:r>
            <a:endParaRPr/>
          </a:p>
          <a:p>
            <a:pPr indent="0" lvl="0" marL="0" rtl="0" algn="l">
              <a:spcBef>
                <a:spcPts val="0"/>
              </a:spcBef>
              <a:spcAft>
                <a:spcPts val="0"/>
              </a:spcAft>
              <a:buNone/>
            </a:pPr>
            <a:r>
              <a:rPr lang="it"/>
              <a:t>PATCH serve per sostituire una parte di una risorsa, per esempio cambio solo il mio numero civico.</a:t>
            </a:r>
            <a:endParaRPr/>
          </a:p>
          <a:p>
            <a:pPr indent="0" lvl="0" marL="0" rtl="0" algn="l">
              <a:spcBef>
                <a:spcPts val="0"/>
              </a:spcBef>
              <a:spcAft>
                <a:spcPts val="0"/>
              </a:spcAft>
              <a:buNone/>
            </a:pPr>
            <a:r>
              <a:rPr lang="it"/>
              <a:t>DELETE serve per cancellare un dato.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Non entrer</a:t>
            </a:r>
            <a:r>
              <a:rPr lang="it"/>
              <a:t>ò nel dettaglio perché questi sono comunque rari, ed a volte gli API provider usono il metodo POST un po per tutto. Tipo fai un POST sul endpoint _deleteUser col userID per cancellare un utente.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66de2f0e7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66de2f0e7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Da Spotify sono bravi e ho trovato degli esempi di PUT, per esempio per aggiungere l’utente alla lista di follower di una playlist.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6de2f0e7b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6de2f0e7b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Ho trovato anche l’esempio di delete, per unfollow una playlist.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6de2f0e7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6de2f0e7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l’esempio di PATCH ho trovato da github. Patch, vi ricordo, </a:t>
            </a:r>
            <a:r>
              <a:rPr lang="it"/>
              <a:t>è sostituire parzialmente un’informazione, ed è esattamente questo quando aggiorniamo un repositorio.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6de2f0e7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66de2f0e7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Ecco abbiamo visto tutti i metodi. Domande?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66de2f0e7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66de2f0e7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366de2f0e7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366de2f0e7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it"/>
              <a:t>Ho una prima domanda per voi. Cos’</a:t>
            </a:r>
            <a:r>
              <a:rPr lang="it"/>
              <a:t>è stato più difficile al modulo 2? Siete riusciti a correggere tutti i bug? Com’è stata la vostra esperienza?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66de2f0e7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66de2f0e7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Bene, i parametri.</a:t>
            </a:r>
            <a:br>
              <a:rPr lang="it"/>
            </a:br>
            <a:r>
              <a:rPr lang="it"/>
              <a:t>I parametri sono informazioni che aggiungiamo alla URL per personalizzare la richiesta che facciamo a un'API. Servono a dire “voglio questa cosa, in questo modo”. Tipo voglio la carne al sangue o ben cotta, o un succo di arancia o di limone.</a:t>
            </a:r>
            <a:endParaRPr/>
          </a:p>
          <a:p>
            <a:pPr indent="0" lvl="0" marL="0" rtl="0" algn="l">
              <a:spcBef>
                <a:spcPts val="0"/>
              </a:spcBef>
              <a:spcAft>
                <a:spcPts val="0"/>
              </a:spcAft>
              <a:buNone/>
            </a:pPr>
            <a:br>
              <a:rPr lang="it"/>
            </a:br>
            <a:r>
              <a:rPr lang="it"/>
              <a:t>Un parametro…</a:t>
            </a:r>
            <a:endParaRPr/>
          </a:p>
          <a:p>
            <a:pPr indent="0" lvl="0" marL="0" rtl="0" algn="l">
              <a:spcBef>
                <a:spcPts val="0"/>
              </a:spcBef>
              <a:spcAft>
                <a:spcPts val="0"/>
              </a:spcAft>
              <a:buNone/>
            </a:pPr>
            <a:r>
              <a:rPr lang="it"/>
              <a:t>Inizia con ? → segna l'inizio dei parametri</a:t>
            </a:r>
            <a:endParaRPr/>
          </a:p>
          <a:p>
            <a:pPr indent="0" lvl="0" marL="0" rtl="0" algn="l">
              <a:spcBef>
                <a:spcPts val="0"/>
              </a:spcBef>
              <a:spcAft>
                <a:spcPts val="0"/>
              </a:spcAft>
              <a:buNone/>
            </a:pPr>
            <a:r>
              <a:rPr lang="it"/>
              <a:t>Ogni parametro è formato da chiave=valore</a:t>
            </a:r>
            <a:endParaRPr/>
          </a:p>
          <a:p>
            <a:pPr indent="0" lvl="0" marL="0" rtl="0" algn="l">
              <a:spcBef>
                <a:spcPts val="0"/>
              </a:spcBef>
              <a:spcAft>
                <a:spcPts val="0"/>
              </a:spcAft>
              <a:buNone/>
            </a:pPr>
            <a:r>
              <a:rPr lang="it"/>
              <a:t>Se ce ne sono più di uno, si separano con &amp; (e commerciale)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66de2f0e7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66de2f0e7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Facciamo un gioco, quali sono i parametri di questa richiesta?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66de2f0e7b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66de2f0e7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Quali sono i parametri di questa richiesta? Bravi ci sono 3, la città, l’units, e la lingua.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Il %20 tra “New” e “York” è una codifica URL che rappresenta uno spazio.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In un URL, certi caratteri speciali (come spazi, virgole, slash, ecc.) non possono essere utilizzati direttamente perché hanno significati speciali nella sintassi dell’URL. Per questo motivo, questi caratteri vengono “codificati” o “escaped” in una forma sicura per l’URL.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La codifica funziona così:</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Lo spazio " " viene codificato come %20</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Altri caratteri speciali hanno i loro codici specifici (es. ! diventa %21, ? diventa %3F, ecc.)</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Quindi, quando si vuole includere “New York” in un URL, lo spazio viene codificato e diventa “New%20York”.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Il %20 garantisce che il servizio interpreti correttamente “New York” come una singola città con uno spazio nel nome, invece di interpretare “New” e “York” come parametri separati.</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66de2f0e7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6de2f0e7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Quali sono i parametri di questa richiesta? Bravi ci sono 3, la città, l’units, e la lingua.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Il %20 tra “New” e “York” è una codifica URL che rappresenta uno spazio.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In un URL, certi caratteri speciali (come spazi, virgole, slash, ecc.) non possono essere utilizzati direttamente perché hanno significati speciali nella sintassi dell’URL. Per questo motivo, questi caratteri vengono “codificati” o “escaped” in una forma sicura per l’URL.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La codifica funziona così:</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Lo spazio " " viene codificato come %20</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Altri caratteri speciali hanno i loro codici specifici (es. ! diventa %21, ? diventa %3F, ecc.)</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Quindi, quando si vuole includere “New York” in un URL, lo spazio viene codificato e diventa “New%20York”.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Il %20 garantisce che il servizio interpreti correttamente “New York” come una singola città con uno spazio nel nome, invece di interpretare “New” e “York” come parametri separati.</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66de2f0e7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66de2f0e7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Quali sono i parametri di questa richiesta? Bravi ci sono 3, la città, l’units, e la lingua.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Il %20 tra “New” e “York” è una codifica URL che rappresenta uno spazio.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In un URL, certi caratteri speciali (come spazi, virgole, slash, ecc.) non possono essere utilizzati direttamente perché hanno significati speciali nella sintassi dell’URL. Per questo motivo, questi caratteri vengono “codificati” o “escaped” in una forma sicura per l’URL.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La codifica funziona così:</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Lo spazio " " viene codificato come %20</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Altri caratteri speciali hanno i loro codici specifici (es. ! diventa %21, ? diventa %3F, ecc.)</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Quindi, quando si vuole includere “New York” in un URL, lo spazio viene codificato e diventa “New%20York”.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Il %20 garantisce che il servizio interpreti correttamente “New York” come una singola città con uno spazio nel nome, invece di interpretare “New” e “York” come parametri separati.</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6de2f0e7b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66de2f0e7b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Una volta che inviamo una richiesta con dei parametri otteneremo una risposta.</a:t>
            </a:r>
            <a:endParaRPr/>
          </a:p>
          <a:p>
            <a:pPr indent="0" lvl="0" marL="0" rtl="0" algn="l">
              <a:spcBef>
                <a:spcPts val="0"/>
              </a:spcBef>
              <a:spcAft>
                <a:spcPts val="0"/>
              </a:spcAft>
              <a:buNone/>
            </a:pPr>
            <a:r>
              <a:rPr lang="it"/>
              <a:t>La prima informazione in una risposta </a:t>
            </a:r>
            <a:r>
              <a:rPr lang="it"/>
              <a:t>è il codice HTTP. Questo codice ci dice se la risposta è un success oppure no.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6de2f0e7b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6de2f0e7b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 codici di risposta sono standard in tutta l’internet.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 sono divisi in gruppi formati dal primo digito. tutti che iniziano con 200 sono delle risposte di success. Quella pi</a:t>
            </a:r>
            <a:r>
              <a:rPr lang="it"/>
              <a:t>ù vista è 200.</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tutti che iniziano con 4 sono dei problemi dal client - vuol dire che l’utente o il front-end ha fatto una richiesta sbagliata o non autorizzata.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tutti che iniziano con 5 sono degli errori server - vuol dire che il servizio al quale stai provando ad accedere non risponde nel modo giusto.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66de2f0e7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66de2f0e7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La seconda parte della risposta è il response body.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Il response body, di solito, è formatato in JSON.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JSON è un formatto di informazione molto organizzato con un sistema di chiavi e valori.</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66de2f0e7b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66de2f0e7b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ecco qui un esempio di un JSON, probabilmente usato in una richiesta e non una risposta. c’</a:t>
            </a:r>
            <a:r>
              <a:rPr lang="it"/>
              <a:t>è una chiave per il modello ed il valora dalle. una chiave per il prompt ed il prompt. una chiave per la quantità ed il valore 1, ed una chiave per il size ed il valore.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66de2f0e7b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66de2f0e7b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it">
                <a:solidFill>
                  <a:schemeClr val="dk1"/>
                </a:solidFill>
              </a:rPr>
              <a:t>JSON</a:t>
            </a:r>
            <a:r>
              <a:rPr lang="it">
                <a:solidFill>
                  <a:schemeClr val="dk1"/>
                </a:solidFill>
              </a:rPr>
              <a:t> sta per </a:t>
            </a:r>
            <a:r>
              <a:rPr b="1" lang="it">
                <a:solidFill>
                  <a:schemeClr val="dk1"/>
                </a:solidFill>
              </a:rPr>
              <a:t>JavaScript Object Notation</a:t>
            </a:r>
            <a:r>
              <a:rPr lang="it">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È un </a:t>
            </a:r>
            <a:r>
              <a:rPr b="1" lang="it">
                <a:solidFill>
                  <a:schemeClr val="dk1"/>
                </a:solidFill>
              </a:rPr>
              <a:t>formato leggero e leggibile</a:t>
            </a:r>
            <a:r>
              <a:rPr lang="it">
                <a:solidFill>
                  <a:schemeClr val="dk1"/>
                </a:solidFill>
              </a:rPr>
              <a:t> per rappresentare </a:t>
            </a:r>
            <a:r>
              <a:rPr b="1" lang="it">
                <a:solidFill>
                  <a:schemeClr val="dk1"/>
                </a:solidFill>
              </a:rPr>
              <a:t>dati strutturati</a:t>
            </a:r>
            <a:r>
              <a:rPr lang="it">
                <a:solidFill>
                  <a:schemeClr val="dk1"/>
                </a:solidFill>
              </a:rPr>
              <a:t>, spesso utilizzato per </a:t>
            </a:r>
            <a:r>
              <a:rPr b="1" lang="it">
                <a:solidFill>
                  <a:schemeClr val="dk1"/>
                </a:solidFill>
              </a:rPr>
              <a:t>scambiare informazioni tra client e server</a:t>
            </a:r>
            <a:r>
              <a:rPr lang="it">
                <a:solidFill>
                  <a:schemeClr val="dk1"/>
                </a:solidFill>
              </a:rPr>
              <a:t> (es. tra un'app frontend e un'API backend).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Le regole:</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Le chiavi sono stringhe tra doppi apici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I valori possono essere:</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stringhe "ciao"</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numeri 42</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booleani true / false</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array [1, 2, 3]</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oggetti { "chiave": "valore" } - nesting, un oggetto dentro l’altro</a:t>
            </a:r>
            <a:endParaRPr>
              <a:solidFill>
                <a:schemeClr val="dk1"/>
              </a:solidFill>
            </a:endParaRPr>
          </a:p>
          <a:p>
            <a:pPr indent="-298450" lvl="0" marL="457200" rtl="0" algn="l">
              <a:spcBef>
                <a:spcPts val="0"/>
              </a:spcBef>
              <a:spcAft>
                <a:spcPts val="0"/>
              </a:spcAft>
              <a:buClr>
                <a:schemeClr val="dk1"/>
              </a:buClr>
              <a:buSzPts val="1100"/>
              <a:buChar char="-"/>
            </a:pPr>
            <a:r>
              <a:rPr lang="it">
                <a:solidFill>
                  <a:schemeClr val="dk1"/>
                </a:solidFill>
              </a:rPr>
              <a:t>null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66de2f0e7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366de2f0e7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Passiamo all’ordine del giorno. Iniziamo con una parte molto concettuale - che cos’</a:t>
            </a:r>
            <a:r>
              <a:rPr lang="it"/>
              <a:t>è un’API e tutti i termini che usiamo ogni giorno quando si parla di API - authentication, request types, responses. Poi faremo una piccola competizione - l’API Game, dura 15min. E poi vedremo più nel dettaglio l’integrazione di lovable con Stripe e Mapbox.</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66de2f0e7b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66de2f0e7b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testare un’API, abbiamo tantissimi strumenti. Porto qui il principale chiamato Postman, e Bruno che </a:t>
            </a:r>
            <a:r>
              <a:rPr lang="it"/>
              <a:t>è la sua versione open source, molto più semplice che useremo oggi.</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67bced63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67bced63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Se qualcuno consoce, questa </a:t>
            </a:r>
            <a:r>
              <a:rPr lang="it"/>
              <a:t>è l’interfaccia di Postman in cui abbiamo gli endpoints e possiamo fare di test di richiesta.</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6de2f0e7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6de2f0e7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poi c’</a:t>
            </a:r>
            <a:r>
              <a:rPr lang="it"/>
              <a:t>è lo swagger.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Swagger è una documentazione interattiva che ti mostra come funziona un’API, quali dati accetta, cosa restituisce, e ti permette persino di fare richieste di prova direttamente nel browser.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Da Swagger puoi esportare la documentazione in un file (es. .yaml o .json)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Puoi importare quel file in Postman o Bruno per creare una collezione di test già pronta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t>
            </a:r>
            <a:endParaRPr/>
          </a:p>
          <a:p>
            <a:pPr indent="0" lvl="0" marL="0" rtl="0" algn="l">
              <a:spcBef>
                <a:spcPts val="0"/>
              </a:spcBef>
              <a:spcAft>
                <a:spcPts val="0"/>
              </a:spcAft>
              <a:buNone/>
            </a:pPr>
            <a:r>
              <a:rPr lang="it"/>
              <a:t>OpenAPI è uno standard per descrivere API REST in un formato leggibile da umani e da macchine (di solito in .yaml o .json).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 pratica: è una "scheda tecnica" dettagliata che descrive come funziona un'API, quali chiamate espone, quali parametri accetta, quali dati restituisce, e in che formato.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698d4e9d6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698d4e9d6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it">
                <a:solidFill>
                  <a:schemeClr val="dk1"/>
                </a:solidFill>
              </a:rPr>
              <a:t>Un webhook è come un “ping automatico”: quando un sistema ha nuovi dati o un evento importante (es. un pagamento riuscito), li invia direttamente a un altro sistema, </a:t>
            </a:r>
            <a:r>
              <a:rPr b="1" lang="it">
                <a:solidFill>
                  <a:schemeClr val="dk1"/>
                </a:solidFill>
              </a:rPr>
              <a:t>senza che quest’ultimo debba chiederli</a:t>
            </a:r>
            <a:r>
              <a:rPr lang="it">
                <a:solidFill>
                  <a:schemeClr val="dk1"/>
                </a:solidFill>
              </a:rPr>
              <a:t>.</a:t>
            </a:r>
            <a:br>
              <a:rPr lang="it">
                <a:solidFill>
                  <a:schemeClr val="dk1"/>
                </a:solidFill>
              </a:rPr>
            </a:br>
            <a:r>
              <a:rPr lang="it">
                <a:solidFill>
                  <a:schemeClr val="dk1"/>
                </a:solidFill>
              </a:rPr>
              <a:t> Nell'immagine, il computer in basso dice subito "Here's some new data" a quello in alto: è comunicazione </a:t>
            </a:r>
            <a:r>
              <a:rPr b="1" lang="it">
                <a:solidFill>
                  <a:schemeClr val="dk1"/>
                </a:solidFill>
              </a:rPr>
              <a:t>push</a:t>
            </a:r>
            <a:r>
              <a:rPr lang="it">
                <a:solidFill>
                  <a:schemeClr val="dk1"/>
                </a:solidFill>
              </a:rPr>
              <a:t>, automatica e in tempo reale.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it">
                <a:solidFill>
                  <a:schemeClr val="dk1"/>
                </a:solidFill>
              </a:rPr>
              <a:t>Esempio con Supabase e Stripe:</a:t>
            </a:r>
            <a:br>
              <a:rPr b="1" lang="it">
                <a:solidFill>
                  <a:schemeClr val="dk1"/>
                </a:solidFill>
              </a:rPr>
            </a:br>
            <a:r>
              <a:rPr lang="it">
                <a:solidFill>
                  <a:schemeClr val="dk1"/>
                </a:solidFill>
              </a:rPr>
              <a:t> Poniamo che tu voglia sapere quando un pagamento Stripe è stato completato.</a:t>
            </a:r>
            <a:br>
              <a:rPr lang="it">
                <a:solidFill>
                  <a:schemeClr val="dk1"/>
                </a:solidFill>
              </a:rPr>
            </a:br>
            <a:r>
              <a:rPr lang="it">
                <a:solidFill>
                  <a:schemeClr val="dk1"/>
                </a:solidFill>
              </a:rPr>
              <a:t> Puoi creare un </a:t>
            </a:r>
            <a:r>
              <a:rPr b="1" lang="it">
                <a:solidFill>
                  <a:schemeClr val="dk1"/>
                </a:solidFill>
              </a:rPr>
              <a:t>webhook endpoint su Supabase</a:t>
            </a:r>
            <a:r>
              <a:rPr lang="it">
                <a:solidFill>
                  <a:schemeClr val="dk1"/>
                </a:solidFill>
              </a:rPr>
              <a:t> (es. una Edge Function).</a:t>
            </a:r>
            <a:br>
              <a:rPr lang="it">
                <a:solidFill>
                  <a:schemeClr val="dk1"/>
                </a:solidFill>
              </a:rPr>
            </a:br>
            <a:r>
              <a:rPr lang="it">
                <a:solidFill>
                  <a:schemeClr val="dk1"/>
                </a:solidFill>
              </a:rPr>
              <a:t> Poi configuri Stripe per dire: “Ogni volta che ricevo un pagamento, invia i dati a questo webhook.”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In pratica:</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it">
                <a:solidFill>
                  <a:schemeClr val="dk1"/>
                </a:solidFill>
              </a:rPr>
              <a:t>Stripe riceve il pagamento ✅</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Stripe invia automaticamente i dettagli alla tua funzione Supabase 📨</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La tua app aggiorna il database, invia una mail, notifica l’utente, ecc.</a:t>
            </a:r>
            <a:br>
              <a:rPr lang="it">
                <a:solidFill>
                  <a:schemeClr val="dk1"/>
                </a:solidFill>
              </a:rPr>
            </a:br>
            <a:endParaRPr>
              <a:solidFill>
                <a:schemeClr val="dk1"/>
              </a:solidFill>
            </a:endParaRPr>
          </a:p>
          <a:p>
            <a:pPr indent="0" lvl="0" marL="0" rtl="0" algn="l">
              <a:lnSpc>
                <a:spcPct val="115000"/>
              </a:lnSpc>
              <a:spcBef>
                <a:spcPts val="1200"/>
              </a:spcBef>
              <a:spcAft>
                <a:spcPts val="1200"/>
              </a:spcAft>
              <a:buNone/>
            </a:pPr>
            <a:r>
              <a:rPr lang="it">
                <a:solidFill>
                  <a:schemeClr val="dk1"/>
                </a:solidFill>
              </a:rPr>
              <a:t>Così non devi interrogare l’API di Stripe ogni minuto per controllare nuovi pagamenti: Stripe te lo dice da solo quando succede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6de2f0e7b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66de2f0e7b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Abbiamo finito. Ora avete </a:t>
            </a:r>
            <a:r>
              <a:rPr lang="it"/>
              <a:t>acquisito</a:t>
            </a:r>
            <a:r>
              <a:rPr lang="it"/>
              <a:t> tutto questo vocabolario. Dubbi? Domande?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67bced63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67bced63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ora vediamo nella pratica. Proviamo a giocare con l’API di Spotify con Bruno.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67bced632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67bced632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a:t>
            </a:r>
            <a:r>
              <a:rPr lang="it"/>
              <a:t>è il vostro momento di giocare con l’API di Spotify per consolidare tutte le info che avete preso qui oggi.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Ho creato questa sfida chiamata Spotify API Game. Per partecipare, basta accedere al sito che vi mando ora su chat, alla sessione nostra, e finire le quattro task listate. Avremo 25min. Sareste divisi in gruppi, così potrete lavorare insieme. Vedremo chi vince prima!</a:t>
            </a:r>
            <a:endParaRPr/>
          </a:p>
          <a:p>
            <a:pPr indent="0" lvl="0" marL="0" rtl="0" algn="l">
              <a:spcBef>
                <a:spcPts val="0"/>
              </a:spcBef>
              <a:spcAft>
                <a:spcPts val="0"/>
              </a:spcAft>
              <a:buNone/>
            </a:pPr>
            <a:r>
              <a:t/>
            </a:r>
            <a:endParaRPr/>
          </a:p>
          <a:p>
            <a:pPr indent="0" lvl="0" marL="0" rtl="0" algn="l">
              <a:spcBef>
                <a:spcPts val="0"/>
              </a:spcBef>
              <a:spcAft>
                <a:spcPts val="0"/>
              </a:spcAft>
              <a:buNone/>
            </a:pPr>
            <a:r>
              <a:rPr lang="it" u="sng">
                <a:solidFill>
                  <a:schemeClr val="hlink"/>
                </a:solidFill>
                <a:hlinkClick r:id="rId2"/>
              </a:rPr>
              <a:t>https://apigame.lovable.app/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Shortcut Timer: Cmd Shift L</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67bced632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7bced632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Break, abbiamo 15 minuti. A tra poco.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67bced632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67bced632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Lovable ha delle integrazioni con un sacco di APIs.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Hanno le integrazioni native, tipo con Stripe, ma anche delle integrazioni verified tipo quella che abbiamo usato al primo modulo di </a:t>
            </a:r>
            <a:r>
              <a:rPr lang="it" u="sng">
                <a:solidFill>
                  <a:schemeClr val="hlink"/>
                </a:solidFill>
                <a:hlinkClick r:id="rId2"/>
              </a:rPr>
              <a:t>Builder.io</a:t>
            </a:r>
            <a:r>
              <a:rPr lang="it"/>
              <a:t> per importare figma, oppure quella di clerk. E poi hanno anche delle integrazioni unverified, ommeglio, che non hanno un’integrazione molto strutturata dal team di lovable. Comunque mettono un prompt di esempio per aiutarci a fare l’integrazione.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https://docs.lovable.dev/integrations/introduction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d000ce4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3d000ce4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Prima di deep dive sull’integrazione con Stripe, ricordiamoci un attimo cosa sono le Edge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Una Edge Function è una piccola funzione backend (scritta in JavaScript o TypeScript) che gira vicino all'utente, cioè su server distribuiti geograficamente (detti "edge servers"). Se siete in Italia, Lovable avrà un server in Italia o in Francia, Germania, dove potrà servire la tua edge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Sono pensate per rispondere velocemente e senza bisogno di un backend complesso.</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Immagina che tu stia costruendo un'app con Supabase, ma </a:t>
            </a:r>
            <a:r>
              <a:rPr b="1" lang="it">
                <a:solidFill>
                  <a:schemeClr val="dk1"/>
                </a:solidFill>
              </a:rPr>
              <a:t>non hai un vero backend</a:t>
            </a:r>
            <a:r>
              <a:rPr lang="it">
                <a:solidFill>
                  <a:schemeClr val="dk1"/>
                </a:solidFill>
              </a:rPr>
              <a:t> (tipo Node.js o un server dedicato).</a:t>
            </a:r>
            <a:br>
              <a:rPr lang="it">
                <a:solidFill>
                  <a:schemeClr val="dk1"/>
                </a:solidFill>
              </a:rPr>
            </a:br>
            <a:r>
              <a:rPr lang="it">
                <a:solidFill>
                  <a:schemeClr val="dk1"/>
                </a:solidFill>
              </a:rPr>
              <a:t> Con le Edge Functions puoi:</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it">
                <a:solidFill>
                  <a:schemeClr val="dk1"/>
                </a:solidFill>
              </a:rPr>
              <a:t>Scrivere codice come se fossi nel backend (</a:t>
            </a:r>
            <a:r>
              <a:rPr lang="it">
                <a:solidFill>
                  <a:srgbClr val="188038"/>
                </a:solidFill>
                <a:latin typeface="Roboto Mono"/>
                <a:ea typeface="Roboto Mono"/>
                <a:cs typeface="Roboto Mono"/>
                <a:sym typeface="Roboto Mono"/>
              </a:rPr>
              <a:t>fetch</a:t>
            </a:r>
            <a:r>
              <a:rPr lang="it">
                <a:solidFill>
                  <a:schemeClr val="dk1"/>
                </a:solidFill>
              </a:rPr>
              <a:t>, </a:t>
            </a:r>
            <a:r>
              <a:rPr lang="it">
                <a:solidFill>
                  <a:srgbClr val="188038"/>
                </a:solidFill>
                <a:latin typeface="Roboto Mono"/>
                <a:ea typeface="Roboto Mono"/>
                <a:cs typeface="Roboto Mono"/>
                <a:sym typeface="Roboto Mono"/>
              </a:rPr>
              <a:t>verifica token</a:t>
            </a:r>
            <a:r>
              <a:rPr lang="it">
                <a:solidFill>
                  <a:schemeClr val="dk1"/>
                </a:solidFill>
              </a:rPr>
              <a:t>, </a:t>
            </a:r>
            <a:r>
              <a:rPr lang="it">
                <a:solidFill>
                  <a:srgbClr val="188038"/>
                </a:solidFill>
                <a:latin typeface="Roboto Mono"/>
                <a:ea typeface="Roboto Mono"/>
                <a:cs typeface="Roboto Mono"/>
                <a:sym typeface="Roboto Mono"/>
              </a:rPr>
              <a:t>chiamate API</a:t>
            </a:r>
            <a:r>
              <a:rPr lang="it">
                <a:solidFill>
                  <a:schemeClr val="dk1"/>
                </a:solidFill>
              </a:rPr>
              <a:t>, ecc.)</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Deployare tutto con </a:t>
            </a:r>
            <a:r>
              <a:rPr b="1" lang="it">
                <a:solidFill>
                  <a:schemeClr val="dk1"/>
                </a:solidFill>
              </a:rPr>
              <a:t>un solo comando</a:t>
            </a:r>
            <a:r>
              <a:rPr lang="it">
                <a:solidFill>
                  <a:schemeClr val="dk1"/>
                </a:solidFill>
              </a:rPr>
              <a:t> (</a:t>
            </a:r>
            <a:r>
              <a:rPr lang="it">
                <a:solidFill>
                  <a:srgbClr val="188038"/>
                </a:solidFill>
                <a:latin typeface="Roboto Mono"/>
                <a:ea typeface="Roboto Mono"/>
                <a:cs typeface="Roboto Mono"/>
                <a:sym typeface="Roboto Mono"/>
              </a:rPr>
              <a:t>supabase functions deploy</a:t>
            </a:r>
            <a:r>
              <a:rPr lang="it">
                <a:solidFill>
                  <a:schemeClr val="dk1"/>
                </a:solidFill>
              </a:rPr>
              <a:t>)</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Rispondere a eventi del frontend o dei Webhooks</a:t>
            </a:r>
            <a:br>
              <a:rPr lang="it">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 </a:t>
            </a:r>
            <a:r>
              <a:rPr b="1" lang="it">
                <a:solidFill>
                  <a:schemeClr val="dk1"/>
                </a:solidFill>
              </a:rPr>
              <a:t>Esempio tipico</a:t>
            </a:r>
            <a:r>
              <a:rPr lang="it">
                <a:solidFill>
                  <a:schemeClr val="dk1"/>
                </a:solidFill>
              </a:rPr>
              <a:t>:</a:t>
            </a:r>
            <a:br>
              <a:rPr lang="it">
                <a:solidFill>
                  <a:schemeClr val="dk1"/>
                </a:solidFill>
              </a:rPr>
            </a:br>
            <a:r>
              <a:rPr lang="it">
                <a:solidFill>
                  <a:schemeClr val="dk1"/>
                </a:solidFill>
              </a:rPr>
              <a:t> Vuoi inviare un'email quando un utente si registra?</a:t>
            </a:r>
            <a:br>
              <a:rPr lang="it">
                <a:solidFill>
                  <a:schemeClr val="dk1"/>
                </a:solidFill>
              </a:rPr>
            </a:br>
            <a:r>
              <a:rPr lang="it">
                <a:solidFill>
                  <a:schemeClr val="dk1"/>
                </a:solidFill>
              </a:rPr>
              <a:t> Crea una Edge Function che ascolta l’evento </a:t>
            </a:r>
            <a:r>
              <a:rPr lang="it">
                <a:solidFill>
                  <a:srgbClr val="188038"/>
                </a:solidFill>
                <a:latin typeface="Roboto Mono"/>
                <a:ea typeface="Roboto Mono"/>
                <a:cs typeface="Roboto Mono"/>
                <a:sym typeface="Roboto Mono"/>
              </a:rPr>
              <a:t>auth.signup</a:t>
            </a:r>
            <a:r>
              <a:rPr lang="it">
                <a:solidFill>
                  <a:schemeClr val="dk1"/>
                </a:solidFill>
              </a:rPr>
              <a:t> di Supabase → manda l’email.</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66de2f0e7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66de2f0e7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Partiamo da una domanda: che cos’</a:t>
            </a:r>
            <a:r>
              <a:rPr lang="it"/>
              <a:t>è un’API? potete aprire il microfono o rispondere sulla chat.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3d000ce4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3d000ce4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edge functions possono aiutarci su vari use case, tra questi ci sono:</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t>validare dati prima di salvarli</a:t>
            </a:r>
            <a:endParaRPr b="1"/>
          </a:p>
          <a:p>
            <a:pPr indent="0" lvl="0" marL="0" rtl="0" algn="l">
              <a:spcBef>
                <a:spcPts val="0"/>
              </a:spcBef>
              <a:spcAft>
                <a:spcPts val="0"/>
              </a:spcAft>
              <a:buNone/>
            </a:pPr>
            <a:r>
              <a:rPr lang="it"/>
              <a:t>Un utente crea un evento con una data passata. La funzione blocca la richiesta.</a:t>
            </a:r>
            <a:endParaRPr/>
          </a:p>
          <a:p>
            <a:pPr indent="0" lvl="0" marL="0" rtl="0" algn="l">
              <a:spcBef>
                <a:spcPts val="0"/>
              </a:spcBef>
              <a:spcAft>
                <a:spcPts val="0"/>
              </a:spcAft>
              <a:buNone/>
            </a:pPr>
            <a:r>
              <a:rPr lang="it"/>
              <a:t>Anche se c’è un controllo sul front-end, ricordatevi, in teoria il front-end può essere modificabile. così aggiungiamo un controllo sul back-end - anche se riescono ad inviarci questo dato, il dato non sarà accettato.</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L’utente invia dati (form, prodotti, registrazione) e tu vuoi controllare che siano </a:t>
            </a:r>
            <a:r>
              <a:rPr b="1" lang="it">
                <a:solidFill>
                  <a:schemeClr val="dk1"/>
                </a:solidFill>
              </a:rPr>
              <a:t>validi</a:t>
            </a:r>
            <a:r>
              <a:rPr lang="it">
                <a:solidFill>
                  <a:schemeClr val="dk1"/>
                </a:solidFill>
              </a:rPr>
              <a:t> prima di salvarli nel database.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 </a:t>
            </a:r>
            <a:r>
              <a:rPr b="1" lang="it">
                <a:solidFill>
                  <a:schemeClr val="dk1"/>
                </a:solidFill>
              </a:rPr>
              <a:t>Come ti aiuta un’Edge Function: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it">
                <a:solidFill>
                  <a:schemeClr val="dk1"/>
                </a:solidFill>
              </a:rPr>
              <a:t>Ricevi i dati tramite POST (nome, email, ecc.).</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Verifichi che siano corretti (email valida, campi obbligatori, ecc.).</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Solo se tutto è OK, salvi nel database Supabase o restituisci un messaggio di errore.</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rPr b="1" lang="it"/>
              <a:t>automatizzare azioni</a:t>
            </a:r>
            <a:endParaRPr b="1"/>
          </a:p>
          <a:p>
            <a:pPr indent="0" lvl="0" marL="0" rtl="0" algn="l">
              <a:spcBef>
                <a:spcPts val="0"/>
              </a:spcBef>
              <a:spcAft>
                <a:spcPts val="0"/>
              </a:spcAft>
              <a:buClr>
                <a:schemeClr val="dk1"/>
              </a:buClr>
              <a:buSzPts val="1100"/>
              <a:buFont typeface="Arial"/>
              <a:buNone/>
            </a:pPr>
            <a:r>
              <a:rPr lang="it">
                <a:solidFill>
                  <a:schemeClr val="dk1"/>
                </a:solidFill>
              </a:rPr>
              <a:t>💡 </a:t>
            </a:r>
            <a:r>
              <a:rPr b="1" lang="it">
                <a:solidFill>
                  <a:schemeClr val="dk1"/>
                </a:solidFill>
              </a:rPr>
              <a:t>Esempio pratico:</a:t>
            </a:r>
            <a:endParaRPr b="1">
              <a:solidFill>
                <a:schemeClr val="dk1"/>
              </a:solidFill>
            </a:endParaRPr>
          </a:p>
          <a:p>
            <a:pPr indent="0" lvl="0" marL="0" rtl="0" algn="l">
              <a:spcBef>
                <a:spcPts val="0"/>
              </a:spcBef>
              <a:spcAft>
                <a:spcPts val="0"/>
              </a:spcAft>
              <a:buNone/>
            </a:pPr>
            <a:r>
              <a:rPr lang="it">
                <a:solidFill>
                  <a:schemeClr val="dk1"/>
                </a:solidFill>
              </a:rPr>
              <a:t>Ogni mattina alle 8:00 aggiorni i prezzi di prodotti da un'API esterna e salvi i risultati nel DB Supabase.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Vuoi fare qualcosa </a:t>
            </a:r>
            <a:r>
              <a:rPr b="1" lang="it">
                <a:solidFill>
                  <a:schemeClr val="dk1"/>
                </a:solidFill>
              </a:rPr>
              <a:t>in automatico</a:t>
            </a:r>
            <a:r>
              <a:rPr lang="it">
                <a:solidFill>
                  <a:schemeClr val="dk1"/>
                </a:solidFill>
              </a:rPr>
              <a:t> dentro il tuo progetto: inviare email, aggiornare tabelle, fare sincronizzazioni.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 </a:t>
            </a:r>
            <a:r>
              <a:rPr b="1" lang="it">
                <a:solidFill>
                  <a:schemeClr val="dk1"/>
                </a:solidFill>
              </a:rPr>
              <a:t>Come ti aiuta un’Edge Function: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it">
                <a:solidFill>
                  <a:schemeClr val="dk1"/>
                </a:solidFill>
              </a:rPr>
              <a:t>Puoi creare cron job (con strumenti esterni tipo Deno Deploy scheduler o GitHub Actions).</a:t>
            </a:r>
            <a:br>
              <a:rPr lang="it">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La funzione può fare query SQL, leggere/modificare dati, o parlare con altri servizi.</a:t>
            </a:r>
            <a:br>
              <a:rPr lang="it">
                <a:solidFill>
                  <a:schemeClr val="dk1"/>
                </a:solidFill>
              </a:rPr>
            </a:br>
            <a:endParaRPr>
              <a:solidFill>
                <a:schemeClr val="dk1"/>
              </a:solidFill>
            </a:endParaRPr>
          </a:p>
          <a:p>
            <a:pPr indent="0" lvl="0" marL="0" rtl="0" algn="l">
              <a:lnSpc>
                <a:spcPct val="115000"/>
              </a:lnSpc>
              <a:spcBef>
                <a:spcPts val="1200"/>
              </a:spcBef>
              <a:spcAft>
                <a:spcPts val="0"/>
              </a:spcAft>
              <a:buNone/>
            </a:pPr>
            <a:r>
              <a:rPr b="1" lang="it">
                <a:solidFill>
                  <a:schemeClr val="dk1"/>
                </a:solidFill>
              </a:rPr>
              <a:t>Proteggere una chiamata API</a:t>
            </a:r>
            <a:endParaRPr b="1">
              <a:solidFill>
                <a:schemeClr val="dk1"/>
              </a:solidFill>
            </a:endParaRPr>
          </a:p>
          <a:p>
            <a:pPr indent="0" lvl="0" marL="0" rtl="0" algn="l">
              <a:lnSpc>
                <a:spcPct val="115000"/>
              </a:lnSpc>
              <a:spcBef>
                <a:spcPts val="1200"/>
              </a:spcBef>
              <a:spcAft>
                <a:spcPts val="0"/>
              </a:spcAft>
              <a:buNone/>
            </a:pPr>
            <a:r>
              <a:rPr lang="it">
                <a:solidFill>
                  <a:schemeClr val="dk1"/>
                </a:solidFill>
              </a:rPr>
              <a:t>Questo vedremo più al 3o modulo, ma con questo riesci a non esporre la tua chiave API sul front-end.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 </a:t>
            </a:r>
            <a:r>
              <a:rPr b="1" lang="it">
                <a:solidFill>
                  <a:schemeClr val="dk1"/>
                </a:solidFill>
              </a:rPr>
              <a:t>Esempio pratico:</a:t>
            </a:r>
            <a:endParaRPr b="1">
              <a:solidFill>
                <a:schemeClr val="dk1"/>
              </a:solidFill>
            </a:endParaRPr>
          </a:p>
          <a:p>
            <a:pPr indent="0" lvl="0" marL="0" rtl="0" algn="l">
              <a:lnSpc>
                <a:spcPct val="115000"/>
              </a:lnSpc>
              <a:spcBef>
                <a:spcPts val="1200"/>
              </a:spcBef>
              <a:spcAft>
                <a:spcPts val="0"/>
              </a:spcAft>
              <a:buNone/>
            </a:pPr>
            <a:r>
              <a:rPr lang="it">
                <a:solidFill>
                  <a:schemeClr val="dk1"/>
                </a:solidFill>
              </a:rPr>
              <a:t>Vuoi chiamare l’API di OpenAI, ma non vuoi mostrare la tua </a:t>
            </a:r>
            <a:r>
              <a:rPr lang="it">
                <a:solidFill>
                  <a:srgbClr val="188038"/>
                </a:solidFill>
                <a:latin typeface="Roboto Mono"/>
                <a:ea typeface="Roboto Mono"/>
                <a:cs typeface="Roboto Mono"/>
                <a:sym typeface="Roboto Mono"/>
              </a:rPr>
              <a:t>OPENAI_API_KEY</a:t>
            </a:r>
            <a:r>
              <a:rPr lang="it">
                <a:solidFill>
                  <a:schemeClr val="dk1"/>
                </a:solidFill>
              </a:rPr>
              <a:t> nel browser → la usi nella tua Edge Function.</a:t>
            </a:r>
            <a:endParaRPr>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b="1" lang="it">
                <a:solidFill>
                  <a:schemeClr val="dk1"/>
                </a:solidFill>
              </a:rPr>
              <a:t>Rispondere a eventi webhook</a:t>
            </a:r>
            <a:endParaRPr>
              <a:solidFill>
                <a:schemeClr val="dk1"/>
              </a:solidFill>
            </a:endParaRPr>
          </a:p>
          <a:p>
            <a:pPr indent="0" lvl="0" marL="0" rtl="0" algn="l">
              <a:lnSpc>
                <a:spcPct val="115000"/>
              </a:lnSpc>
              <a:spcBef>
                <a:spcPts val="1200"/>
              </a:spcBef>
              <a:spcAft>
                <a:spcPts val="0"/>
              </a:spcAft>
              <a:buNone/>
            </a:pPr>
            <a:r>
              <a:rPr lang="it">
                <a:solidFill>
                  <a:schemeClr val="dk1"/>
                </a:solidFill>
              </a:rPr>
              <a:t>Anche webhook vedremo al 3o modulo, ma con questi ricevi dati o eventi di servizi esterni e che puoi rispondere in maniera automatica con una edge function.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 </a:t>
            </a:r>
            <a:r>
              <a:rPr b="1" lang="it">
                <a:solidFill>
                  <a:schemeClr val="dk1"/>
                </a:solidFill>
              </a:rPr>
              <a:t>Esempio pratico:</a:t>
            </a:r>
            <a:endParaRPr b="1">
              <a:solidFill>
                <a:schemeClr val="dk1"/>
              </a:solidFill>
            </a:endParaRPr>
          </a:p>
          <a:p>
            <a:pPr indent="0" lvl="0" marL="0" rtl="0" algn="l">
              <a:lnSpc>
                <a:spcPct val="115000"/>
              </a:lnSpc>
              <a:spcBef>
                <a:spcPts val="1200"/>
              </a:spcBef>
              <a:spcAft>
                <a:spcPts val="0"/>
              </a:spcAft>
              <a:buNone/>
            </a:pPr>
            <a:r>
              <a:rPr lang="it">
                <a:solidFill>
                  <a:schemeClr val="dk1"/>
                </a:solidFill>
              </a:rPr>
              <a:t>Dopo un pagamento su Stripe, aggiorni il profilo dell’utente a “premium” su Supabase.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67bced632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67bced632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l’integrazione di Stripe, abbiamo ricevuto un nuovo messaggio di Brian.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d000ce47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d000ce47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Leggere.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Molto bene, ora vediamo un attimo come funzioner</a:t>
            </a:r>
            <a:r>
              <a:rPr lang="it"/>
              <a:t>à questa integrazione con Stripe.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3d000ce4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3d000ce4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Prima di sporcarci le mani, vediamo un po l’architettura della nostra integrazione.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facciamo in 4 tappe.</a:t>
            </a:r>
            <a:endParaRPr/>
          </a:p>
          <a:p>
            <a:pPr indent="0" lvl="0" marL="0" rtl="0" algn="l">
              <a:spcBef>
                <a:spcPts val="0"/>
              </a:spcBef>
              <a:spcAft>
                <a:spcPts val="0"/>
              </a:spcAft>
              <a:buNone/>
            </a:pPr>
            <a:r>
              <a:rPr lang="it"/>
              <a:t>Prima tappa: Partiamo dalla nostra applicazione su lovable e quello che faremo </a:t>
            </a:r>
            <a:r>
              <a:rPr lang="it"/>
              <a:t>è creare una checkout session con Stripe.</a:t>
            </a:r>
            <a:endParaRPr/>
          </a:p>
          <a:p>
            <a:pPr indent="0" lvl="0" marL="0" rtl="0" algn="l">
              <a:spcBef>
                <a:spcPts val="0"/>
              </a:spcBef>
              <a:spcAft>
                <a:spcPts val="0"/>
              </a:spcAft>
              <a:buNone/>
            </a:pPr>
            <a:r>
              <a:rPr lang="it"/>
              <a:t>Su Stripe, abbiamo un product ocn product id e price id.</a:t>
            </a:r>
            <a:endParaRPr/>
          </a:p>
          <a:p>
            <a:pPr indent="0" lvl="0" marL="0" rtl="0" algn="l">
              <a:spcBef>
                <a:spcPts val="0"/>
              </a:spcBef>
              <a:spcAft>
                <a:spcPts val="0"/>
              </a:spcAft>
              <a:buNone/>
            </a:pPr>
            <a:r>
              <a:rPr lang="it"/>
              <a:t>Seconda tappa: Se paghiamo, questo va aggiornare o creare un utente su supabase.</a:t>
            </a:r>
            <a:endParaRPr/>
          </a:p>
          <a:p>
            <a:pPr indent="0" lvl="0" marL="0" rtl="0" algn="l">
              <a:spcBef>
                <a:spcPts val="0"/>
              </a:spcBef>
              <a:spcAft>
                <a:spcPts val="0"/>
              </a:spcAft>
              <a:buNone/>
            </a:pPr>
            <a:r>
              <a:rPr lang="it"/>
              <a:t>Terza tappa: E poi la nostra applicazione saprà che quel utente è attivo e possiamo far vedere una funzionalità in più, per esempio, su Lovable.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Quarta tappa: Dopo, vorremmo permettere agli utenti di gestire il loro abbonamento, vedere i documenti, cancellare, cambiare carta, tutto.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Vediamo subito la prima. (vedere word Stripe)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3d000ce47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3d000ce47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3d000ce47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3d000ce47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3d000ce47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3d000ce47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d000ce47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3d000ce47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67bced632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67bced632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67bced632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67bced632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vi presento la AI Product Builders Challenge. Questa è la nostra competition a cui participerete durante tutta la masterclass. Vediamo come funziona.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66de2f0e7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66de2f0e7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Ecco, un’API </a:t>
            </a:r>
            <a:r>
              <a:rPr lang="it"/>
              <a:t>è un’application programming interface. un’interfaccia è qualcosa che sta tra due faccia - nel nostro caso tra due servizi, due programmi. Nel nostro caso in specifico, tra il client (il front-end) e il nostro server (backend)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3d000ce47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3d000ce47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67bced632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67bced632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vediamo i target di questo primo milestone.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3 punti per una knowledge file completa.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5 punti per il front-end completo della user journey principale della vostra applicazione.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1 punto per una landing page pronta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1 punto per l’applicazione pubblicata su un dominio personalizzato.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Potrete ottenere 1 punto bonus per un wow factor o buon storytelling e design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67bced632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67bced632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avrete 45minuti per costruire il primo MVP. Usate bene il vostro tempo.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67bced632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7bced632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il tempo di costruzione è finita, passiamo alla demo. Anche se non avete finito tutto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67bced632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67bced632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67bced632e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367bced632e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67bced632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67bced632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Vediamo un attimo questo modello.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Prima le freccie gialle. E partiamo con End user with browser. L’utente, dal browser, fa una richiesta, per esempio, trovami alloggi disponibili il 22 maggio 2026. Questa richiesta, il browser manda all’API, che va trovare l’informazione nel backend, e che poi ritorna con una risposta.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Ora guardiamo sotto. c’</a:t>
            </a:r>
            <a:r>
              <a:rPr lang="it"/>
              <a:t>è un’analogia con un ristorante.</a:t>
            </a:r>
            <a:endParaRPr/>
          </a:p>
          <a:p>
            <a:pPr indent="0" lvl="0" marL="0" rtl="0" algn="l">
              <a:spcBef>
                <a:spcPts val="0"/>
              </a:spcBef>
              <a:spcAft>
                <a:spcPts val="0"/>
              </a:spcAft>
              <a:buNone/>
            </a:pPr>
            <a:r>
              <a:rPr lang="it"/>
              <a:t>Immaginiamo</a:t>
            </a:r>
            <a:r>
              <a:rPr lang="it"/>
              <a:t> che il browser sia il cliente che sta sul tavolo.</a:t>
            </a:r>
            <a:endParaRPr/>
          </a:p>
          <a:p>
            <a:pPr indent="0" lvl="0" marL="0" rtl="0" algn="l">
              <a:spcBef>
                <a:spcPts val="0"/>
              </a:spcBef>
              <a:spcAft>
                <a:spcPts val="0"/>
              </a:spcAft>
              <a:buNone/>
            </a:pPr>
            <a:r>
              <a:rPr lang="it"/>
              <a:t>Il cameriere è l’API. Prima ci da il menu - il menu è la documentazione della nostra API, l’API reference, che lista tutto quello che possiamo chiedere. Quando il cliente decide e fa l’ordine, chiama l’endpoint, per esempio, di pizza margherita. Poi l’API (il cameriere) porta l’ordine al Chef, che fa il piatto (trova l’informazione necessaria), la da al cameriere, che la serve al cliente.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Qui vediamo molto bene come l’API è </a:t>
            </a:r>
            <a:r>
              <a:rPr lang="it"/>
              <a:t>un'interfaccia</a:t>
            </a:r>
            <a:r>
              <a:rPr lang="it"/>
              <a:t> tra due sistemi. E le APIs, le vediamo dappertutto.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t>
            </a:r>
            <a:endParaRPr/>
          </a:p>
          <a:p>
            <a:pPr indent="0" lvl="0" marL="0" rtl="0" algn="l">
              <a:spcBef>
                <a:spcPts val="0"/>
              </a:spcBef>
              <a:spcAft>
                <a:spcPts val="0"/>
              </a:spcAft>
              <a:buNone/>
            </a:pPr>
            <a:r>
              <a:rPr lang="it"/>
              <a:t>Come l’API (il cameriere) comunica con il server (lo chef)?</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Nell’analogia del ristorante, il cameriere (API) comunica con lo chef (server/backend) attraverso un sistema interno standardizzato: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Traduzione della richiesta: L’API prende la richiesta dell’utente (l’ordine del cliente) e la traduce in un formato che il backend può comprendere. Questo potrebbe coinvolgere la conversione dei parametri della richiesta in query di database o chiamate a funzioni specifiche.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Protocolli interni: L’API utilizza protocolli di comunicazione specifici per parlare con il backend. Questi potrebbero essere: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Chiamate a procedure remote (RPC)</a:t>
            </a:r>
            <a:endParaRPr/>
          </a:p>
          <a:p>
            <a:pPr indent="0" lvl="0" marL="0" rtl="0" algn="l">
              <a:spcBef>
                <a:spcPts val="0"/>
              </a:spcBef>
              <a:spcAft>
                <a:spcPts val="0"/>
              </a:spcAft>
              <a:buNone/>
            </a:pPr>
            <a:r>
              <a:rPr lang="it"/>
              <a:t>Chiamate a funzioni dirette se l’API e il backend sono nello stesso sistema</a:t>
            </a:r>
            <a:endParaRPr/>
          </a:p>
          <a:p>
            <a:pPr indent="0" lvl="0" marL="0" rtl="0" algn="l">
              <a:spcBef>
                <a:spcPts val="0"/>
              </a:spcBef>
              <a:spcAft>
                <a:spcPts val="0"/>
              </a:spcAft>
              <a:buNone/>
            </a:pPr>
            <a:r>
              <a:rPr lang="it"/>
              <a:t>Query di database strutturate</a:t>
            </a:r>
            <a:endParaRPr/>
          </a:p>
          <a:p>
            <a:pPr indent="0" lvl="0" marL="0" rtl="0" algn="l">
              <a:spcBef>
                <a:spcPts val="0"/>
              </a:spcBef>
              <a:spcAft>
                <a:spcPts val="0"/>
              </a:spcAft>
              <a:buNone/>
            </a:pPr>
            <a:r>
              <a:rPr lang="it"/>
              <a:t>Messaggi in coda (message queuing)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6de2f0e7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66de2f0e7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 Spotify, quando vogliamo ascoltare una canzone, od aggiungerla ad una playlist, dare un like.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66de2f0e7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66de2f0e7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 linkedin, quando vediamo il nostro feed o facciamo un commento.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class 24" type="title">
  <p:cSld name="TITLE">
    <p:spTree>
      <p:nvGrpSpPr>
        <p:cNvPr id="6" name="Shape 6"/>
        <p:cNvGrpSpPr/>
        <p:nvPr/>
      </p:nvGrpSpPr>
      <p:grpSpPr>
        <a:xfrm>
          <a:off x="0" y="0"/>
          <a:ext cx="0" cy="0"/>
          <a:chOff x="0" y="0"/>
          <a:chExt cx="0" cy="0"/>
        </a:xfrm>
      </p:grpSpPr>
      <p:sp>
        <p:nvSpPr>
          <p:cNvPr id="7" name="Google Shape;7;p2"/>
          <p:cNvSpPr/>
          <p:nvPr/>
        </p:nvSpPr>
        <p:spPr>
          <a:xfrm>
            <a:off x="0" y="4723350"/>
            <a:ext cx="9144000" cy="420300"/>
          </a:xfrm>
          <a:prstGeom prst="rect">
            <a:avLst/>
          </a:prstGeom>
          <a:solidFill>
            <a:srgbClr val="0D04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EAED"/>
              </a:solidFill>
            </a:endParaRPr>
          </a:p>
        </p:txBody>
      </p:sp>
      <p:pic>
        <p:nvPicPr>
          <p:cNvPr id="8" name="Google Shape;8;p2"/>
          <p:cNvPicPr preferRelativeResize="0"/>
          <p:nvPr/>
        </p:nvPicPr>
        <p:blipFill>
          <a:blip r:embed="rId2">
            <a:alphaModFix/>
          </a:blip>
          <a:stretch>
            <a:fillRect/>
          </a:stretch>
        </p:blipFill>
        <p:spPr>
          <a:xfrm>
            <a:off x="7782875" y="4778437"/>
            <a:ext cx="1148604" cy="310125"/>
          </a:xfrm>
          <a:prstGeom prst="rect">
            <a:avLst/>
          </a:prstGeom>
          <a:noFill/>
          <a:ln>
            <a:noFill/>
          </a:ln>
        </p:spPr>
      </p:pic>
      <p:sp>
        <p:nvSpPr>
          <p:cNvPr id="9" name="Google Shape;9;p2"/>
          <p:cNvSpPr txBox="1"/>
          <p:nvPr/>
        </p:nvSpPr>
        <p:spPr>
          <a:xfrm>
            <a:off x="0" y="4756500"/>
            <a:ext cx="9144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i="0" lang="it" sz="1100" u="none" cap="none" strike="noStrike">
                <a:solidFill>
                  <a:srgbClr val="78CCDE"/>
                </a:solidFill>
                <a:latin typeface="Lexend Medium"/>
                <a:ea typeface="Lexend Medium"/>
                <a:cs typeface="Lexend Medium"/>
                <a:sym typeface="Lexend Medium"/>
              </a:rPr>
              <a:t>Master</a:t>
            </a:r>
            <a:r>
              <a:rPr lang="it" sz="1100">
                <a:solidFill>
                  <a:srgbClr val="78CCDE"/>
                </a:solidFill>
                <a:latin typeface="Lexend Medium"/>
                <a:ea typeface="Lexend Medium"/>
                <a:cs typeface="Lexend Medium"/>
                <a:sym typeface="Lexend Medium"/>
              </a:rPr>
              <a:t>class </a:t>
            </a:r>
            <a:endParaRPr i="0" sz="1100" u="none" cap="none" strike="noStrike">
              <a:solidFill>
                <a:srgbClr val="78CCDE"/>
              </a:solidFill>
              <a:latin typeface="Lexend Medium"/>
              <a:ea typeface="Lexend Medium"/>
              <a:cs typeface="Lexend Medium"/>
              <a:sym typeface="Lexend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glio bianco">
  <p:cSld name="CUSTOM">
    <p:spTree>
      <p:nvGrpSpPr>
        <p:cNvPr id="10" name="Shape 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 product academy" showMasterSp="0">
  <p:cSld name="Master base">
    <p:spTree>
      <p:nvGrpSpPr>
        <p:cNvPr id="11" name="Shape 11"/>
        <p:cNvGrpSpPr/>
        <p:nvPr/>
      </p:nvGrpSpPr>
      <p:grpSpPr>
        <a:xfrm>
          <a:off x="0" y="0"/>
          <a:ext cx="0" cy="0"/>
          <a:chOff x="0" y="0"/>
          <a:chExt cx="0" cy="0"/>
        </a:xfrm>
      </p:grpSpPr>
      <p:sp>
        <p:nvSpPr>
          <p:cNvPr id="12" name="Google Shape;12;p4"/>
          <p:cNvSpPr txBox="1"/>
          <p:nvPr>
            <p:ph idx="12" type="sldNum"/>
          </p:nvPr>
        </p:nvSpPr>
        <p:spPr>
          <a:xfrm>
            <a:off x="4484400" y="4878958"/>
            <a:ext cx="167700" cy="150000"/>
          </a:xfrm>
          <a:prstGeom prst="rect">
            <a:avLst/>
          </a:prstGeom>
          <a:noFill/>
          <a:ln>
            <a:noFill/>
          </a:ln>
        </p:spPr>
        <p:txBody>
          <a:bodyPr anchorCtr="0" anchor="t" bIns="28775" lIns="28775" spcFirstLastPara="1" rIns="28775" wrap="square" tIns="28775">
            <a:noAutofit/>
          </a:bodyPr>
          <a:lstStyle>
            <a:lvl1pPr indent="0" lvl="0"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it"/>
              <a:t>‹#›</a:t>
            </a:fld>
            <a:endParaRPr sz="1000">
              <a:solidFill>
                <a:schemeClr val="dk2"/>
              </a:solidFill>
              <a:latin typeface="Arial"/>
              <a:ea typeface="Arial"/>
              <a:cs typeface="Arial"/>
              <a:sym typeface="Arial"/>
            </a:endParaRPr>
          </a:p>
        </p:txBody>
      </p:sp>
      <p:grpSp>
        <p:nvGrpSpPr>
          <p:cNvPr id="13" name="Google Shape;13;p4"/>
          <p:cNvGrpSpPr/>
          <p:nvPr/>
        </p:nvGrpSpPr>
        <p:grpSpPr>
          <a:xfrm>
            <a:off x="-7325" y="4755050"/>
            <a:ext cx="9158630" cy="397800"/>
            <a:chOff x="0" y="4745475"/>
            <a:chExt cx="9144000" cy="397800"/>
          </a:xfrm>
        </p:grpSpPr>
        <p:sp>
          <p:nvSpPr>
            <p:cNvPr id="14" name="Google Shape;14;p4"/>
            <p:cNvSpPr/>
            <p:nvPr/>
          </p:nvSpPr>
          <p:spPr>
            <a:xfrm>
              <a:off x="0" y="4745475"/>
              <a:ext cx="9144000" cy="397800"/>
            </a:xfrm>
            <a:prstGeom prst="rect">
              <a:avLst/>
            </a:prstGeom>
            <a:solidFill>
              <a:srgbClr val="45EC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it" sz="1000">
                  <a:solidFill>
                    <a:srgbClr val="FFFFFF"/>
                  </a:solidFill>
                  <a:latin typeface="Karla"/>
                  <a:ea typeface="Karla"/>
                  <a:cs typeface="Karla"/>
                  <a:sym typeface="Karla"/>
                </a:rPr>
                <a:t>PRODUCT ACADEMY</a:t>
              </a:r>
              <a:endParaRPr b="1" i="0" sz="1000" u="none" cap="none" strike="noStrike">
                <a:solidFill>
                  <a:srgbClr val="FFFFFF"/>
                </a:solidFill>
                <a:latin typeface="Karla"/>
                <a:ea typeface="Karla"/>
                <a:cs typeface="Karla"/>
                <a:sym typeface="Karla"/>
              </a:endParaRPr>
            </a:p>
          </p:txBody>
        </p:sp>
        <p:pic>
          <p:nvPicPr>
            <p:cNvPr id="15" name="Google Shape;15;p4"/>
            <p:cNvPicPr preferRelativeResize="0"/>
            <p:nvPr/>
          </p:nvPicPr>
          <p:blipFill rotWithShape="1">
            <a:blip r:embed="rId2">
              <a:alphaModFix/>
            </a:blip>
            <a:srcRect b="0" l="0" r="0" t="0"/>
            <a:stretch/>
          </p:blipFill>
          <p:spPr>
            <a:xfrm>
              <a:off x="8695375" y="4782463"/>
              <a:ext cx="396075" cy="323794"/>
            </a:xfrm>
            <a:prstGeom prst="rect">
              <a:avLst/>
            </a:prstGeom>
            <a:noFill/>
            <a:ln>
              <a:noFill/>
            </a:ln>
          </p:spPr>
        </p:pic>
      </p:grpSp>
      <p:pic>
        <p:nvPicPr>
          <p:cNvPr id="16" name="Google Shape;16;p4"/>
          <p:cNvPicPr preferRelativeResize="0"/>
          <p:nvPr/>
        </p:nvPicPr>
        <p:blipFill rotWithShape="1">
          <a:blip r:embed="rId2">
            <a:alphaModFix/>
          </a:blip>
          <a:srcRect b="0" l="0" r="0" t="0"/>
          <a:stretch/>
        </p:blipFill>
        <p:spPr>
          <a:xfrm>
            <a:off x="58550" y="4792050"/>
            <a:ext cx="396075" cy="32379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hyperlink" Target="http://www.youtube.com/watch?v=qgnDbQ1aM54" TargetMode="External"/><Relationship Id="rId7"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api.openweathermap.org/data/2.5/weathe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58.png"/><Relationship Id="rId6" Type="http://schemas.openxmlformats.org/officeDocument/2006/relationships/image" Target="../media/image32.png"/><Relationship Id="rId7"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hyperlink" Target="https://api-showcase.lovable.app" TargetMode="External"/><Relationship Id="rId5" Type="http://schemas.openxmlformats.org/officeDocument/2006/relationships/hyperlink" Target="http://www.youtube.com/watch?v=tuVa27WISyo" TargetMode="External"/><Relationship Id="rId6" Type="http://schemas.openxmlformats.org/officeDocument/2006/relationships/image" Target="../media/image3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6.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1.png"/><Relationship Id="rId4" Type="http://schemas.openxmlformats.org/officeDocument/2006/relationships/hyperlink" Target="https://x.com/bchesky"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63.png"/><Relationship Id="rId5"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7.png"/><Relationship Id="rId4" Type="http://schemas.openxmlformats.org/officeDocument/2006/relationships/image" Target="../media/image68.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67.png"/><Relationship Id="rId8"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fur-ever.m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hyperlink" Target="http://www.youtube.com/watch?v=7vSg48Kdx34" TargetMode="External"/><Relationship Id="rId5" Type="http://schemas.openxmlformats.org/officeDocument/2006/relationships/image" Target="../media/image6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png"/><Relationship Id="rId4" Type="http://schemas.openxmlformats.org/officeDocument/2006/relationships/hyperlink" Target="http://www.youtube.com/watch?v=Ec9FSxwPea0" TargetMode="External"/><Relationship Id="rId5" Type="http://schemas.openxmlformats.org/officeDocument/2006/relationships/image" Target="../media/image6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 name="Shape 20"/>
        <p:cNvGrpSpPr/>
        <p:nvPr/>
      </p:nvGrpSpPr>
      <p:grpSpPr>
        <a:xfrm>
          <a:off x="0" y="0"/>
          <a:ext cx="0" cy="0"/>
          <a:chOff x="0" y="0"/>
          <a:chExt cx="0" cy="0"/>
        </a:xfrm>
      </p:grpSpPr>
      <p:sp>
        <p:nvSpPr>
          <p:cNvPr id="21" name="Google Shape;21;p5"/>
          <p:cNvSpPr txBox="1"/>
          <p:nvPr/>
        </p:nvSpPr>
        <p:spPr>
          <a:xfrm>
            <a:off x="0" y="2129975"/>
            <a:ext cx="91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AI per</a:t>
            </a:r>
            <a:endParaRPr b="1" sz="3900">
              <a:solidFill>
                <a:srgbClr val="78CCDE"/>
              </a:solidFill>
              <a:latin typeface="Lexend"/>
              <a:ea typeface="Lexend"/>
              <a:cs typeface="Lexend"/>
              <a:sym typeface="Lexend"/>
            </a:endParaRPr>
          </a:p>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Product Builder</a:t>
            </a:r>
            <a:endParaRPr b="1" sz="3900">
              <a:solidFill>
                <a:srgbClr val="78CCDE"/>
              </a:solidFill>
              <a:latin typeface="Lexend"/>
              <a:ea typeface="Lexend"/>
              <a:cs typeface="Lexend"/>
              <a:sym typeface="Lexend"/>
            </a:endParaRPr>
          </a:p>
        </p:txBody>
      </p:sp>
      <p:sp>
        <p:nvSpPr>
          <p:cNvPr id="22" name="Google Shape;22;p5"/>
          <p:cNvSpPr txBox="1"/>
          <p:nvPr/>
        </p:nvSpPr>
        <p:spPr>
          <a:xfrm>
            <a:off x="4484400" y="4878958"/>
            <a:ext cx="167700" cy="150000"/>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fld id="{00000000-1234-1234-1234-123412341234}" type="slidenum">
              <a:rPr lang="it"/>
              <a:t>‹#›</a:t>
            </a:fld>
            <a:endParaRPr sz="1000">
              <a:solidFill>
                <a:srgbClr val="595959"/>
              </a:solidFill>
            </a:endParaRPr>
          </a:p>
        </p:txBody>
      </p:sp>
      <p:sp>
        <p:nvSpPr>
          <p:cNvPr id="23" name="Google Shape;23;p5"/>
          <p:cNvSpPr txBox="1"/>
          <p:nvPr/>
        </p:nvSpPr>
        <p:spPr>
          <a:xfrm>
            <a:off x="0" y="3487150"/>
            <a:ext cx="9144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 sz="2100">
                <a:solidFill>
                  <a:srgbClr val="0D046A"/>
                </a:solidFill>
                <a:highlight>
                  <a:srgbClr val="78CCDE"/>
                </a:highlight>
                <a:latin typeface="Lexend SemiBold"/>
                <a:ea typeface="Lexend SemiBold"/>
                <a:cs typeface="Lexend SemiBold"/>
                <a:sym typeface="Lexend SemiBold"/>
              </a:rPr>
              <a:t>MASTERCLASS</a:t>
            </a:r>
            <a:endParaRPr i="0" sz="700" u="none" cap="none" strike="noStrike">
              <a:solidFill>
                <a:srgbClr val="0D046A"/>
              </a:solidFill>
              <a:highlight>
                <a:srgbClr val="78CCDE"/>
              </a:highlight>
              <a:latin typeface="Lexend SemiBold"/>
              <a:ea typeface="Lexend SemiBold"/>
              <a:cs typeface="Lexend SemiBold"/>
              <a:sym typeface="Lexend SemiBold"/>
            </a:endParaRPr>
          </a:p>
        </p:txBody>
      </p:sp>
      <p:pic>
        <p:nvPicPr>
          <p:cNvPr id="24" name="Google Shape;24;p5"/>
          <p:cNvPicPr preferRelativeResize="0"/>
          <p:nvPr/>
        </p:nvPicPr>
        <p:blipFill>
          <a:blip r:embed="rId4">
            <a:alphaModFix/>
          </a:blip>
          <a:stretch>
            <a:fillRect/>
          </a:stretch>
        </p:blipFill>
        <p:spPr>
          <a:xfrm>
            <a:off x="3852725" y="968400"/>
            <a:ext cx="1431040" cy="1190150"/>
          </a:xfrm>
          <a:prstGeom prst="rect">
            <a:avLst/>
          </a:prstGeom>
          <a:noFill/>
          <a:ln>
            <a:noFill/>
          </a:ln>
        </p:spPr>
      </p:pic>
      <p:pic>
        <p:nvPicPr>
          <p:cNvPr id="25" name="Google Shape;25;p5" title="spcode-3xjofYAYLCeDIhCI1B4GwW (1).png"/>
          <p:cNvPicPr preferRelativeResize="0"/>
          <p:nvPr/>
        </p:nvPicPr>
        <p:blipFill>
          <a:blip r:embed="rId5">
            <a:alphaModFix/>
          </a:blip>
          <a:stretch>
            <a:fillRect/>
          </a:stretch>
        </p:blipFill>
        <p:spPr>
          <a:xfrm>
            <a:off x="5767225" y="1533725"/>
            <a:ext cx="3026066" cy="756525"/>
          </a:xfrm>
          <a:prstGeom prst="rect">
            <a:avLst/>
          </a:prstGeom>
          <a:noFill/>
          <a:ln>
            <a:noFill/>
          </a:ln>
        </p:spPr>
      </p:pic>
      <p:sp>
        <p:nvSpPr>
          <p:cNvPr id="26" name="Google Shape;26;p5"/>
          <p:cNvSpPr txBox="1"/>
          <p:nvPr/>
        </p:nvSpPr>
        <p:spPr>
          <a:xfrm>
            <a:off x="5691025" y="1164425"/>
            <a:ext cx="31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solidFill>
                  <a:schemeClr val="lt2"/>
                </a:solidFill>
                <a:latin typeface="Lexend"/>
                <a:ea typeface="Lexend"/>
                <a:cs typeface="Lexend"/>
                <a:sym typeface="Lexend"/>
              </a:rPr>
              <a:t>Ascolta ora la nostra playlist esclusiva</a:t>
            </a:r>
            <a:endParaRPr b="1" sz="1200">
              <a:solidFill>
                <a:schemeClr val="lt2"/>
              </a:solidFill>
              <a:latin typeface="Lexend"/>
              <a:ea typeface="Lexend"/>
              <a:cs typeface="Lexend"/>
              <a:sym typeface="Lexend"/>
            </a:endParaRPr>
          </a:p>
        </p:txBody>
      </p:sp>
      <p:pic>
        <p:nvPicPr>
          <p:cNvPr descr="Set a timer for 5 minutes. This 5 minute timer with alarm silently counts down to 00:00 and then alerts you with a gentle alarm sound.&#10;&#10;What Is the 5 Minute Timer?&#10;If you're looking for a timer to help you stay on track with your work, a 5 minute countdown is a great option. You can use it to break up your work time into manageable chunks, and it can also help you avoid getting bogged down with one task for too long.&#10;&#10;How to Set a 5 Minute Timer&#10;There are a few different ways to set a 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5 Minute Alarm?&#10;This timer is perfect for work or study sessions. It's also great for any activity where you want to be sure to take a break every 5 minutes, such as cooking, laundry, or working out.&#10;&#10;Online Timer - https://timer.onlinealarmkur.com/en/" id="27" name="Google Shape;27;p5" title="5 Minute Timer">
            <a:hlinkClick r:id="rId6"/>
          </p:cNvPr>
          <p:cNvPicPr preferRelativeResize="0"/>
          <p:nvPr/>
        </p:nvPicPr>
        <p:blipFill>
          <a:blip r:embed="rId7">
            <a:alphaModFix/>
          </a:blip>
          <a:stretch>
            <a:fillRect/>
          </a:stretch>
        </p:blipFill>
        <p:spPr>
          <a:xfrm>
            <a:off x="152400" y="1524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
                                        </p:tgtEl>
                                        <p:attrNameLst>
                                          <p:attrName>style.visibility</p:attrName>
                                        </p:attrNameLst>
                                      </p:cBhvr>
                                      <p:to>
                                        <p:strVal val="visible"/>
                                      </p:to>
                                    </p:set>
                                    <p:animEffect filter="fade" transition="in">
                                      <p:cBhvr>
                                        <p:cTn dur="1000"/>
                                        <p:tgtEl>
                                          <p:spTgt spid="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4"/>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5"/>
          <p:cNvPicPr preferRelativeResize="0"/>
          <p:nvPr/>
        </p:nvPicPr>
        <p:blipFill>
          <a:blip r:embed="rId3">
            <a:alphaModFix/>
          </a:blip>
          <a:stretch>
            <a:fillRect/>
          </a:stretch>
        </p:blipFill>
        <p:spPr>
          <a:xfrm>
            <a:off x="152400" y="196975"/>
            <a:ext cx="8839204" cy="42469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0" y="0"/>
            <a:ext cx="9144003" cy="47014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a:blip r:embed="rId3">
            <a:alphaModFix/>
          </a:blip>
          <a:stretch>
            <a:fillRect/>
          </a:stretch>
        </p:blipFill>
        <p:spPr>
          <a:xfrm>
            <a:off x="152400" y="241363"/>
            <a:ext cx="8839204" cy="41994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8"/>
          <p:cNvPicPr preferRelativeResize="0"/>
          <p:nvPr/>
        </p:nvPicPr>
        <p:blipFill>
          <a:blip r:embed="rId3">
            <a:alphaModFix/>
          </a:blip>
          <a:stretch>
            <a:fillRect/>
          </a:stretch>
        </p:blipFill>
        <p:spPr>
          <a:xfrm>
            <a:off x="152400" y="678088"/>
            <a:ext cx="8839201" cy="3162928"/>
          </a:xfrm>
          <a:prstGeom prst="rect">
            <a:avLst/>
          </a:prstGeom>
          <a:noFill/>
          <a:ln>
            <a:noFill/>
          </a:ln>
        </p:spPr>
      </p:pic>
      <p:sp>
        <p:nvSpPr>
          <p:cNvPr id="106" name="Google Shape;106;p18"/>
          <p:cNvSpPr txBox="1"/>
          <p:nvPr/>
        </p:nvSpPr>
        <p:spPr>
          <a:xfrm>
            <a:off x="7354800" y="4374825"/>
            <a:ext cx="178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595959"/>
                </a:solidFill>
                <a:latin typeface="Roboto"/>
                <a:ea typeface="Roboto"/>
                <a:cs typeface="Roboto"/>
                <a:sym typeface="Roboto"/>
              </a:rPr>
              <a:t>Source: Colin Matthews</a:t>
            </a:r>
            <a:endParaRPr sz="1200">
              <a:solidFill>
                <a:srgbClr val="595959"/>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nvSpPr>
        <p:spPr>
          <a:xfrm>
            <a:off x="302150" y="252625"/>
            <a:ext cx="4777800" cy="613800"/>
          </a:xfrm>
          <a:prstGeom prst="rect">
            <a:avLst/>
          </a:prstGeom>
          <a:noFill/>
          <a:ln>
            <a:noFill/>
          </a:ln>
        </p:spPr>
        <p:txBody>
          <a:bodyPr anchorCtr="0" anchor="t" bIns="82850" lIns="82850" spcFirstLastPara="1" rIns="82850" wrap="square" tIns="82850">
            <a:spAutoFit/>
          </a:bodyPr>
          <a:lstStyle/>
          <a:p>
            <a:pPr indent="0" lvl="0" marL="0" rtl="0" algn="l">
              <a:spcBef>
                <a:spcPts val="1800"/>
              </a:spcBef>
              <a:spcAft>
                <a:spcPts val="500"/>
              </a:spcAft>
              <a:buNone/>
            </a:pPr>
            <a:r>
              <a:rPr b="1" lang="it" sz="2900">
                <a:solidFill>
                  <a:srgbClr val="1B1464"/>
                </a:solidFill>
                <a:latin typeface="Lexend"/>
                <a:ea typeface="Lexend"/>
                <a:cs typeface="Lexend"/>
                <a:sym typeface="Lexend"/>
              </a:rPr>
              <a:t>Vocabolario APIs</a:t>
            </a:r>
            <a:endParaRPr b="1" sz="2900">
              <a:solidFill>
                <a:srgbClr val="1B1464"/>
              </a:solidFill>
              <a:latin typeface="Lexend"/>
              <a:ea typeface="Lexend"/>
              <a:cs typeface="Lexend"/>
              <a:sym typeface="Lexend"/>
            </a:endParaRPr>
          </a:p>
        </p:txBody>
      </p:sp>
      <p:sp>
        <p:nvSpPr>
          <p:cNvPr id="112" name="Google Shape;112;p19"/>
          <p:cNvSpPr txBox="1"/>
          <p:nvPr/>
        </p:nvSpPr>
        <p:spPr>
          <a:xfrm>
            <a:off x="2742900" y="1202950"/>
            <a:ext cx="3658200" cy="369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900">
                <a:latin typeface="Lexend"/>
                <a:ea typeface="Lexend"/>
                <a:cs typeface="Lexend"/>
                <a:sym typeface="Lexend"/>
              </a:rPr>
              <a:t>API Documentation</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API Reference</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Endpoints</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Authentication</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Request Methods</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Parameters</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Response codes</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Response body</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JSON Format</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Bruno, Postman</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Swagger</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Webhook</a:t>
            </a:r>
            <a:endParaRPr sz="1900">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DOCS</a:t>
            </a:r>
            <a:endParaRPr b="1" sz="2900">
              <a:solidFill>
                <a:srgbClr val="1B1464"/>
              </a:solidFill>
              <a:latin typeface="Lexend"/>
              <a:ea typeface="Lexend"/>
              <a:cs typeface="Lexend"/>
              <a:sym typeface="Lexend"/>
            </a:endParaRPr>
          </a:p>
        </p:txBody>
      </p:sp>
      <p:pic>
        <p:nvPicPr>
          <p:cNvPr id="118" name="Google Shape;118;p20"/>
          <p:cNvPicPr preferRelativeResize="0"/>
          <p:nvPr/>
        </p:nvPicPr>
        <p:blipFill>
          <a:blip r:embed="rId3">
            <a:alphaModFix/>
          </a:blip>
          <a:stretch>
            <a:fillRect/>
          </a:stretch>
        </p:blipFill>
        <p:spPr>
          <a:xfrm>
            <a:off x="288275" y="863600"/>
            <a:ext cx="8567434" cy="4049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DOCS</a:t>
            </a:r>
            <a:endParaRPr b="1" sz="2900">
              <a:solidFill>
                <a:srgbClr val="1B1464"/>
              </a:solidFill>
              <a:latin typeface="Lexend"/>
              <a:ea typeface="Lexend"/>
              <a:cs typeface="Lexend"/>
              <a:sym typeface="Lexend"/>
            </a:endParaRPr>
          </a:p>
        </p:txBody>
      </p:sp>
      <p:pic>
        <p:nvPicPr>
          <p:cNvPr id="124" name="Google Shape;124;p21"/>
          <p:cNvPicPr preferRelativeResize="0"/>
          <p:nvPr/>
        </p:nvPicPr>
        <p:blipFill>
          <a:blip r:embed="rId3">
            <a:alphaModFix/>
          </a:blip>
          <a:stretch>
            <a:fillRect/>
          </a:stretch>
        </p:blipFill>
        <p:spPr>
          <a:xfrm>
            <a:off x="305900" y="941650"/>
            <a:ext cx="8532178" cy="40494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nvSpPr>
        <p:spPr>
          <a:xfrm>
            <a:off x="1519050" y="222950"/>
            <a:ext cx="6105900" cy="631200"/>
          </a:xfrm>
          <a:prstGeom prst="rect">
            <a:avLst/>
          </a:prstGeom>
          <a:noFill/>
          <a:ln>
            <a:noFill/>
          </a:ln>
        </p:spPr>
        <p:txBody>
          <a:bodyPr anchorCtr="0" anchor="t" bIns="91425" lIns="91425" spcFirstLastPara="1" rIns="91425" wrap="square" tIns="91425">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API REFERENCE &gt; ENDPOINTS</a:t>
            </a:r>
            <a:endParaRPr b="1" sz="2900">
              <a:solidFill>
                <a:srgbClr val="1B1464"/>
              </a:solidFill>
              <a:latin typeface="Lexend"/>
              <a:ea typeface="Lexend"/>
              <a:cs typeface="Lexend"/>
              <a:sym typeface="Lexend"/>
            </a:endParaRPr>
          </a:p>
        </p:txBody>
      </p:sp>
      <p:pic>
        <p:nvPicPr>
          <p:cNvPr id="130" name="Google Shape;130;p22"/>
          <p:cNvPicPr preferRelativeResize="0"/>
          <p:nvPr/>
        </p:nvPicPr>
        <p:blipFill>
          <a:blip r:embed="rId3">
            <a:alphaModFix/>
          </a:blip>
          <a:stretch>
            <a:fillRect/>
          </a:stretch>
        </p:blipFill>
        <p:spPr>
          <a:xfrm>
            <a:off x="748263" y="1170200"/>
            <a:ext cx="7749903" cy="3553300"/>
          </a:xfrm>
          <a:prstGeom prst="rect">
            <a:avLst/>
          </a:prstGeom>
          <a:noFill/>
          <a:ln>
            <a:noFill/>
          </a:ln>
        </p:spPr>
      </p:pic>
      <p:sp>
        <p:nvSpPr>
          <p:cNvPr id="131" name="Google Shape;131;p22"/>
          <p:cNvSpPr/>
          <p:nvPr/>
        </p:nvSpPr>
        <p:spPr>
          <a:xfrm>
            <a:off x="645850" y="2139225"/>
            <a:ext cx="1009200" cy="224400"/>
          </a:xfrm>
          <a:prstGeom prst="roundRect">
            <a:avLst>
              <a:gd fmla="val 16667" name="adj"/>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679088" y="718738"/>
            <a:ext cx="7785825" cy="4181675"/>
          </a:xfrm>
          <a:prstGeom prst="rect">
            <a:avLst/>
          </a:prstGeom>
          <a:noFill/>
          <a:ln>
            <a:noFill/>
          </a:ln>
        </p:spPr>
      </p:pic>
      <p:sp>
        <p:nvSpPr>
          <p:cNvPr id="137" name="Google Shape;137;p23"/>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ENDPOINTS</a:t>
            </a:r>
            <a:endParaRPr b="1" sz="2900">
              <a:solidFill>
                <a:srgbClr val="1B1464"/>
              </a:solidFill>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nvSpPr>
        <p:spPr>
          <a:xfrm>
            <a:off x="0" y="1977575"/>
            <a:ext cx="91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Masterclass</a:t>
            </a:r>
            <a:endParaRPr b="1" sz="3900">
              <a:solidFill>
                <a:srgbClr val="78CCDE"/>
              </a:solidFill>
              <a:latin typeface="Lexend"/>
              <a:ea typeface="Lexend"/>
              <a:cs typeface="Lexend"/>
              <a:sym typeface="Lexend"/>
            </a:endParaRPr>
          </a:p>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AI per Product Builder</a:t>
            </a:r>
            <a:endParaRPr b="1" sz="3900">
              <a:solidFill>
                <a:srgbClr val="78CCDE"/>
              </a:solidFill>
              <a:latin typeface="Lexend"/>
              <a:ea typeface="Lexend"/>
              <a:cs typeface="Lexend"/>
              <a:sym typeface="Lexend"/>
            </a:endParaRPr>
          </a:p>
        </p:txBody>
      </p:sp>
      <p:sp>
        <p:nvSpPr>
          <p:cNvPr id="33" name="Google Shape;33;p6"/>
          <p:cNvSpPr txBox="1"/>
          <p:nvPr/>
        </p:nvSpPr>
        <p:spPr>
          <a:xfrm>
            <a:off x="4484400" y="4878958"/>
            <a:ext cx="167700" cy="150000"/>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fld id="{00000000-1234-1234-1234-123412341234}" type="slidenum">
              <a:rPr lang="it"/>
              <a:t>‹#›</a:t>
            </a:fld>
            <a:endParaRPr sz="1000">
              <a:solidFill>
                <a:srgbClr val="595959"/>
              </a:solidFill>
            </a:endParaRPr>
          </a:p>
        </p:txBody>
      </p:sp>
      <p:sp>
        <p:nvSpPr>
          <p:cNvPr id="34" name="Google Shape;34;p6"/>
          <p:cNvSpPr txBox="1"/>
          <p:nvPr/>
        </p:nvSpPr>
        <p:spPr>
          <a:xfrm>
            <a:off x="0" y="3334750"/>
            <a:ext cx="9144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 sz="2100">
                <a:solidFill>
                  <a:srgbClr val="0D046A"/>
                </a:solidFill>
                <a:highlight>
                  <a:srgbClr val="78CCDE"/>
                </a:highlight>
                <a:latin typeface="Lexend SemiBold"/>
                <a:ea typeface="Lexend SemiBold"/>
                <a:cs typeface="Lexend SemiBold"/>
                <a:sym typeface="Lexend SemiBold"/>
              </a:rPr>
              <a:t>Modulo#3</a:t>
            </a:r>
            <a:endParaRPr i="0" sz="700" u="none" cap="none" strike="noStrike">
              <a:solidFill>
                <a:srgbClr val="0D046A"/>
              </a:solidFill>
              <a:highlight>
                <a:srgbClr val="78CCDE"/>
              </a:highlight>
              <a:latin typeface="Lexend SemiBold"/>
              <a:ea typeface="Lexend SemiBold"/>
              <a:cs typeface="Lexend SemiBold"/>
              <a:sym typeface="Lexend SemiBold"/>
            </a:endParaRPr>
          </a:p>
        </p:txBody>
      </p:sp>
      <p:pic>
        <p:nvPicPr>
          <p:cNvPr id="35" name="Google Shape;35;p6"/>
          <p:cNvPicPr preferRelativeResize="0"/>
          <p:nvPr/>
        </p:nvPicPr>
        <p:blipFill>
          <a:blip r:embed="rId4">
            <a:alphaModFix/>
          </a:blip>
          <a:stretch>
            <a:fillRect/>
          </a:stretch>
        </p:blipFill>
        <p:spPr>
          <a:xfrm>
            <a:off x="3852725" y="435000"/>
            <a:ext cx="1431040" cy="1190150"/>
          </a:xfrm>
          <a:prstGeom prst="rect">
            <a:avLst/>
          </a:prstGeom>
          <a:noFill/>
          <a:ln>
            <a:noFill/>
          </a:ln>
        </p:spPr>
      </p:pic>
      <p:sp>
        <p:nvSpPr>
          <p:cNvPr id="36" name="Google Shape;36;p6"/>
          <p:cNvSpPr txBox="1"/>
          <p:nvPr/>
        </p:nvSpPr>
        <p:spPr>
          <a:xfrm>
            <a:off x="1858950" y="3881325"/>
            <a:ext cx="5426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600">
                <a:solidFill>
                  <a:srgbClr val="FFFFFF"/>
                </a:solidFill>
                <a:latin typeface="Lexend"/>
                <a:ea typeface="Lexend"/>
                <a:cs typeface="Lexend"/>
                <a:sym typeface="Lexend"/>
              </a:rPr>
              <a:t>APIs</a:t>
            </a:r>
            <a:endParaRPr sz="19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p:nvPr/>
        </p:nvSpPr>
        <p:spPr>
          <a:xfrm>
            <a:off x="5143150" y="1110150"/>
            <a:ext cx="3378300" cy="1887900"/>
          </a:xfrm>
          <a:prstGeom prst="roundRect">
            <a:avLst>
              <a:gd fmla="val 5664" name="adj"/>
            </a:avLst>
          </a:prstGeom>
          <a:solidFill>
            <a:schemeClr val="lt1"/>
          </a:solidFill>
          <a:ln>
            <a:noFill/>
          </a:ln>
          <a:effectLst>
            <a:outerShdw blurRad="57150" rotWithShape="0" algn="bl" dir="5400000" dist="190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4"/>
          <p:cNvSpPr/>
          <p:nvPr/>
        </p:nvSpPr>
        <p:spPr>
          <a:xfrm>
            <a:off x="5143125" y="3244400"/>
            <a:ext cx="3378300" cy="1304700"/>
          </a:xfrm>
          <a:prstGeom prst="roundRect">
            <a:avLst>
              <a:gd fmla="val 5664" name="adj"/>
            </a:avLst>
          </a:prstGeom>
          <a:solidFill>
            <a:schemeClr val="lt1"/>
          </a:solidFill>
          <a:ln>
            <a:noFill/>
          </a:ln>
          <a:effectLst>
            <a:outerShdw blurRad="57150" rotWithShape="0" algn="bl" dir="5400000" dist="190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4"/>
          <p:cNvSpPr/>
          <p:nvPr/>
        </p:nvSpPr>
        <p:spPr>
          <a:xfrm>
            <a:off x="622550" y="3212000"/>
            <a:ext cx="3378300" cy="1304700"/>
          </a:xfrm>
          <a:prstGeom prst="roundRect">
            <a:avLst>
              <a:gd fmla="val 5664" name="adj"/>
            </a:avLst>
          </a:prstGeom>
          <a:solidFill>
            <a:schemeClr val="lt1"/>
          </a:solidFill>
          <a:ln>
            <a:noFill/>
          </a:ln>
          <a:effectLst>
            <a:outerShdw blurRad="57150" rotWithShape="0" algn="bl" dir="5400000" dist="190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4"/>
          <p:cNvSpPr/>
          <p:nvPr/>
        </p:nvSpPr>
        <p:spPr>
          <a:xfrm>
            <a:off x="622550" y="1056675"/>
            <a:ext cx="3378300" cy="1887900"/>
          </a:xfrm>
          <a:prstGeom prst="roundRect">
            <a:avLst>
              <a:gd fmla="val 5664" name="adj"/>
            </a:avLst>
          </a:prstGeom>
          <a:solidFill>
            <a:schemeClr val="lt1"/>
          </a:solidFill>
          <a:ln>
            <a:noFill/>
          </a:ln>
          <a:effectLst>
            <a:outerShdw blurRad="57150" rotWithShape="0" algn="bl" dir="5400000" dist="190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24"/>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AUTHENTICATION</a:t>
            </a:r>
            <a:endParaRPr b="1" sz="2900">
              <a:solidFill>
                <a:srgbClr val="1B1464"/>
              </a:solidFill>
              <a:latin typeface="Lexend"/>
              <a:ea typeface="Lexend"/>
              <a:cs typeface="Lexend"/>
              <a:sym typeface="Lexend"/>
            </a:endParaRPr>
          </a:p>
        </p:txBody>
      </p:sp>
      <p:sp>
        <p:nvSpPr>
          <p:cNvPr id="147" name="Google Shape;147;p24"/>
          <p:cNvSpPr txBox="1"/>
          <p:nvPr/>
        </p:nvSpPr>
        <p:spPr>
          <a:xfrm>
            <a:off x="1324038" y="1159013"/>
            <a:ext cx="1960500" cy="4599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lang="it" sz="1900">
                <a:solidFill>
                  <a:srgbClr val="1B1464"/>
                </a:solidFill>
                <a:latin typeface="Lexend"/>
                <a:ea typeface="Lexend"/>
                <a:cs typeface="Lexend"/>
                <a:sym typeface="Lexend"/>
              </a:rPr>
              <a:t>Basic Auth</a:t>
            </a:r>
            <a:endParaRPr sz="1900">
              <a:solidFill>
                <a:srgbClr val="1B1464"/>
              </a:solidFill>
              <a:latin typeface="Lexend"/>
              <a:ea typeface="Lexend"/>
              <a:cs typeface="Lexend"/>
              <a:sym typeface="Lexend"/>
            </a:endParaRPr>
          </a:p>
        </p:txBody>
      </p:sp>
      <p:pic>
        <p:nvPicPr>
          <p:cNvPr id="148" name="Google Shape;148;p24"/>
          <p:cNvPicPr preferRelativeResize="0"/>
          <p:nvPr/>
        </p:nvPicPr>
        <p:blipFill>
          <a:blip r:embed="rId3">
            <a:alphaModFix/>
          </a:blip>
          <a:stretch>
            <a:fillRect/>
          </a:stretch>
        </p:blipFill>
        <p:spPr>
          <a:xfrm>
            <a:off x="1073100" y="1790750"/>
            <a:ext cx="2462375" cy="1083900"/>
          </a:xfrm>
          <a:prstGeom prst="rect">
            <a:avLst/>
          </a:prstGeom>
          <a:noFill/>
          <a:ln>
            <a:noFill/>
          </a:ln>
        </p:spPr>
      </p:pic>
      <p:sp>
        <p:nvSpPr>
          <p:cNvPr id="149" name="Google Shape;149;p24"/>
          <p:cNvSpPr txBox="1"/>
          <p:nvPr/>
        </p:nvSpPr>
        <p:spPr>
          <a:xfrm>
            <a:off x="5852013" y="1159025"/>
            <a:ext cx="1960500" cy="4599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lang="it" sz="1900">
                <a:solidFill>
                  <a:srgbClr val="1B1464"/>
                </a:solidFill>
                <a:latin typeface="Lexend"/>
                <a:ea typeface="Lexend"/>
                <a:cs typeface="Lexend"/>
                <a:sym typeface="Lexend"/>
              </a:rPr>
              <a:t>Bearer Token</a:t>
            </a:r>
            <a:endParaRPr sz="1900">
              <a:solidFill>
                <a:srgbClr val="1B1464"/>
              </a:solidFill>
              <a:latin typeface="Lexend"/>
              <a:ea typeface="Lexend"/>
              <a:cs typeface="Lexend"/>
              <a:sym typeface="Lexend"/>
            </a:endParaRPr>
          </a:p>
        </p:txBody>
      </p:sp>
      <p:pic>
        <p:nvPicPr>
          <p:cNvPr id="150" name="Google Shape;150;p24"/>
          <p:cNvPicPr preferRelativeResize="0"/>
          <p:nvPr/>
        </p:nvPicPr>
        <p:blipFill>
          <a:blip r:embed="rId4">
            <a:alphaModFix/>
          </a:blip>
          <a:stretch>
            <a:fillRect/>
          </a:stretch>
        </p:blipFill>
        <p:spPr>
          <a:xfrm>
            <a:off x="5756850" y="1988700"/>
            <a:ext cx="2150836" cy="613800"/>
          </a:xfrm>
          <a:prstGeom prst="rect">
            <a:avLst/>
          </a:prstGeom>
          <a:noFill/>
          <a:ln>
            <a:noFill/>
          </a:ln>
        </p:spPr>
      </p:pic>
      <p:sp>
        <p:nvSpPr>
          <p:cNvPr id="151" name="Google Shape;151;p24"/>
          <p:cNvSpPr txBox="1"/>
          <p:nvPr/>
        </p:nvSpPr>
        <p:spPr>
          <a:xfrm>
            <a:off x="1324050" y="3634400"/>
            <a:ext cx="1960500" cy="4599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lang="it" sz="1900">
                <a:solidFill>
                  <a:srgbClr val="1B1464"/>
                </a:solidFill>
                <a:latin typeface="Lexend"/>
                <a:ea typeface="Lexend"/>
                <a:cs typeface="Lexend"/>
                <a:sym typeface="Lexend"/>
              </a:rPr>
              <a:t>No Auth</a:t>
            </a:r>
            <a:endParaRPr sz="1900">
              <a:solidFill>
                <a:srgbClr val="1B1464"/>
              </a:solidFill>
              <a:latin typeface="Lexend"/>
              <a:ea typeface="Lexend"/>
              <a:cs typeface="Lexend"/>
              <a:sym typeface="Lexend"/>
            </a:endParaRPr>
          </a:p>
        </p:txBody>
      </p:sp>
      <p:sp>
        <p:nvSpPr>
          <p:cNvPr id="152" name="Google Shape;152;p24"/>
          <p:cNvSpPr txBox="1"/>
          <p:nvPr/>
        </p:nvSpPr>
        <p:spPr>
          <a:xfrm>
            <a:off x="5852050" y="3318950"/>
            <a:ext cx="1960500" cy="4599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lang="it" sz="1900">
                <a:solidFill>
                  <a:srgbClr val="1B1464"/>
                </a:solidFill>
                <a:latin typeface="Lexend"/>
                <a:ea typeface="Lexend"/>
                <a:cs typeface="Lexend"/>
                <a:sym typeface="Lexend"/>
              </a:rPr>
              <a:t>API Key</a:t>
            </a:r>
            <a:endParaRPr sz="1900">
              <a:solidFill>
                <a:srgbClr val="1B1464"/>
              </a:solidFill>
              <a:latin typeface="Lexend"/>
              <a:ea typeface="Lexend"/>
              <a:cs typeface="Lexend"/>
              <a:sym typeface="Lexend"/>
            </a:endParaRPr>
          </a:p>
        </p:txBody>
      </p:sp>
      <p:pic>
        <p:nvPicPr>
          <p:cNvPr id="153" name="Google Shape;153;p24"/>
          <p:cNvPicPr preferRelativeResize="0"/>
          <p:nvPr/>
        </p:nvPicPr>
        <p:blipFill>
          <a:blip r:embed="rId5">
            <a:alphaModFix/>
          </a:blip>
          <a:stretch>
            <a:fillRect/>
          </a:stretch>
        </p:blipFill>
        <p:spPr>
          <a:xfrm>
            <a:off x="5548215" y="3850025"/>
            <a:ext cx="2568151" cy="52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Request Methods</a:t>
            </a:r>
            <a:endParaRPr b="1" sz="2900">
              <a:solidFill>
                <a:srgbClr val="1B1464"/>
              </a:solidFill>
              <a:latin typeface="Lexend"/>
              <a:ea typeface="Lexend"/>
              <a:cs typeface="Lexend"/>
              <a:sym typeface="Lexend"/>
            </a:endParaRPr>
          </a:p>
        </p:txBody>
      </p:sp>
      <p:pic>
        <p:nvPicPr>
          <p:cNvPr id="159" name="Google Shape;159;p25"/>
          <p:cNvPicPr preferRelativeResize="0"/>
          <p:nvPr/>
        </p:nvPicPr>
        <p:blipFill rotWithShape="1">
          <a:blip r:embed="rId3">
            <a:alphaModFix/>
          </a:blip>
          <a:srcRect b="44342" l="0" r="0" t="0"/>
          <a:stretch/>
        </p:blipFill>
        <p:spPr>
          <a:xfrm>
            <a:off x="2251013" y="926300"/>
            <a:ext cx="4641974" cy="355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GET</a:t>
            </a:r>
            <a:endParaRPr b="1" sz="2900">
              <a:solidFill>
                <a:srgbClr val="1B1464"/>
              </a:solidFill>
              <a:latin typeface="Lexend"/>
              <a:ea typeface="Lexend"/>
              <a:cs typeface="Lexend"/>
              <a:sym typeface="Lexend"/>
            </a:endParaRPr>
          </a:p>
        </p:txBody>
      </p:sp>
      <p:sp>
        <p:nvSpPr>
          <p:cNvPr id="165" name="Google Shape;165;p26"/>
          <p:cNvSpPr txBox="1"/>
          <p:nvPr/>
        </p:nvSpPr>
        <p:spPr>
          <a:xfrm>
            <a:off x="2069103" y="789250"/>
            <a:ext cx="5005800" cy="4599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lang="it" sz="1900">
                <a:solidFill>
                  <a:srgbClr val="1B1464"/>
                </a:solidFill>
                <a:latin typeface="Lexend"/>
                <a:ea typeface="Lexend"/>
                <a:cs typeface="Lexend"/>
                <a:sym typeface="Lexend"/>
              </a:rPr>
              <a:t>Quanti anni hai, secondo il tuo nome?</a:t>
            </a:r>
            <a:endParaRPr sz="1900">
              <a:solidFill>
                <a:srgbClr val="1B1464"/>
              </a:solidFill>
              <a:latin typeface="Lexend"/>
              <a:ea typeface="Lexend"/>
              <a:cs typeface="Lexend"/>
              <a:sym typeface="Lexend"/>
            </a:endParaRPr>
          </a:p>
        </p:txBody>
      </p:sp>
      <p:pic>
        <p:nvPicPr>
          <p:cNvPr id="166" name="Google Shape;166;p26"/>
          <p:cNvPicPr preferRelativeResize="0"/>
          <p:nvPr/>
        </p:nvPicPr>
        <p:blipFill>
          <a:blip r:embed="rId3">
            <a:alphaModFix/>
          </a:blip>
          <a:stretch>
            <a:fillRect/>
          </a:stretch>
        </p:blipFill>
        <p:spPr>
          <a:xfrm>
            <a:off x="1197050" y="2379400"/>
            <a:ext cx="1905000" cy="876300"/>
          </a:xfrm>
          <a:prstGeom prst="rect">
            <a:avLst/>
          </a:prstGeom>
          <a:noFill/>
          <a:ln>
            <a:noFill/>
          </a:ln>
        </p:spPr>
      </p:pic>
      <p:sp>
        <p:nvSpPr>
          <p:cNvPr id="167" name="Google Shape;167;p26"/>
          <p:cNvSpPr txBox="1"/>
          <p:nvPr/>
        </p:nvSpPr>
        <p:spPr>
          <a:xfrm>
            <a:off x="4040450" y="2024925"/>
            <a:ext cx="45108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700">
                <a:latin typeface="Roboto"/>
                <a:ea typeface="Roboto"/>
                <a:cs typeface="Roboto"/>
                <a:sym typeface="Roboto"/>
              </a:rPr>
              <a:t>fetch("https://api.agify.io?name=vinicius", {</a:t>
            </a:r>
            <a:endParaRPr sz="1700">
              <a:latin typeface="Roboto"/>
              <a:ea typeface="Roboto"/>
              <a:cs typeface="Roboto"/>
              <a:sym typeface="Roboto"/>
            </a:endParaRPr>
          </a:p>
          <a:p>
            <a:pPr indent="0" lvl="0" marL="0" rtl="0" algn="l">
              <a:spcBef>
                <a:spcPts val="0"/>
              </a:spcBef>
              <a:spcAft>
                <a:spcPts val="0"/>
              </a:spcAft>
              <a:buNone/>
            </a:pPr>
            <a:r>
              <a:rPr lang="it" sz="1700">
                <a:latin typeface="Roboto"/>
                <a:ea typeface="Roboto"/>
                <a:cs typeface="Roboto"/>
                <a:sym typeface="Roboto"/>
              </a:rPr>
              <a:t>  method: "GET"</a:t>
            </a:r>
            <a:endParaRPr sz="1700">
              <a:latin typeface="Roboto"/>
              <a:ea typeface="Roboto"/>
              <a:cs typeface="Roboto"/>
              <a:sym typeface="Roboto"/>
            </a:endParaRPr>
          </a:p>
          <a:p>
            <a:pPr indent="0" lvl="0" marL="0" rtl="0" algn="l">
              <a:spcBef>
                <a:spcPts val="0"/>
              </a:spcBef>
              <a:spcAft>
                <a:spcPts val="0"/>
              </a:spcAft>
              <a:buNone/>
            </a:pPr>
            <a:r>
              <a:rPr lang="it" sz="1700">
                <a:latin typeface="Roboto"/>
                <a:ea typeface="Roboto"/>
                <a:cs typeface="Roboto"/>
                <a:sym typeface="Roboto"/>
              </a:rPr>
              <a:t>})</a:t>
            </a:r>
            <a:endParaRPr sz="1700">
              <a:latin typeface="Roboto"/>
              <a:ea typeface="Roboto"/>
              <a:cs typeface="Roboto"/>
              <a:sym typeface="Roboto"/>
            </a:endParaRPr>
          </a:p>
          <a:p>
            <a:pPr indent="0" lvl="0" marL="0" rtl="0" algn="l">
              <a:spcBef>
                <a:spcPts val="0"/>
              </a:spcBef>
              <a:spcAft>
                <a:spcPts val="0"/>
              </a:spcAft>
              <a:buNone/>
            </a:pPr>
            <a:r>
              <a:rPr lang="it" sz="1700">
                <a:latin typeface="Roboto"/>
                <a:ea typeface="Roboto"/>
                <a:cs typeface="Roboto"/>
                <a:sym typeface="Roboto"/>
              </a:rPr>
              <a:t>  .then(response =&gt; response.json())</a:t>
            </a:r>
            <a:endParaRPr sz="1700">
              <a:latin typeface="Roboto"/>
              <a:ea typeface="Roboto"/>
              <a:cs typeface="Roboto"/>
              <a:sym typeface="Roboto"/>
            </a:endParaRPr>
          </a:p>
          <a:p>
            <a:pPr indent="0" lvl="0" marL="0" rtl="0" algn="l">
              <a:spcBef>
                <a:spcPts val="0"/>
              </a:spcBef>
              <a:spcAft>
                <a:spcPts val="0"/>
              </a:spcAft>
              <a:buNone/>
            </a:pPr>
            <a:r>
              <a:rPr lang="it" sz="1700">
                <a:latin typeface="Roboto"/>
                <a:ea typeface="Roboto"/>
                <a:cs typeface="Roboto"/>
                <a:sym typeface="Roboto"/>
              </a:rPr>
              <a:t>  .then(data =&gt; console.log(data))</a:t>
            </a:r>
            <a:endParaRPr sz="1700">
              <a:latin typeface="Roboto"/>
              <a:ea typeface="Roboto"/>
              <a:cs typeface="Roboto"/>
              <a:sym typeface="Roboto"/>
            </a:endParaRPr>
          </a:p>
          <a:p>
            <a:pPr indent="0" lvl="0" marL="0" rtl="0" algn="l">
              <a:spcBef>
                <a:spcPts val="0"/>
              </a:spcBef>
              <a:spcAft>
                <a:spcPts val="0"/>
              </a:spcAft>
              <a:buNone/>
            </a:pPr>
            <a:r>
              <a:rPr lang="it" sz="1700">
                <a:latin typeface="Roboto"/>
                <a:ea typeface="Roboto"/>
                <a:cs typeface="Roboto"/>
                <a:sym typeface="Roboto"/>
              </a:rPr>
              <a:t>  .catch(error =&gt; console.error("Error:", error));</a:t>
            </a:r>
            <a:endParaRPr sz="17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POST</a:t>
            </a:r>
            <a:endParaRPr b="1" sz="2900">
              <a:solidFill>
                <a:srgbClr val="1B1464"/>
              </a:solidFill>
              <a:latin typeface="Lexend"/>
              <a:ea typeface="Lexend"/>
              <a:cs typeface="Lexend"/>
              <a:sym typeface="Lexend"/>
            </a:endParaRPr>
          </a:p>
        </p:txBody>
      </p:sp>
      <p:sp>
        <p:nvSpPr>
          <p:cNvPr id="173" name="Google Shape;173;p27"/>
          <p:cNvSpPr txBox="1"/>
          <p:nvPr/>
        </p:nvSpPr>
        <p:spPr>
          <a:xfrm>
            <a:off x="2069103" y="789250"/>
            <a:ext cx="5005800" cy="4599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lang="it" sz="1900">
                <a:solidFill>
                  <a:srgbClr val="1B1464"/>
                </a:solidFill>
                <a:latin typeface="Lexend"/>
                <a:ea typeface="Lexend"/>
                <a:cs typeface="Lexend"/>
                <a:sym typeface="Lexend"/>
              </a:rPr>
              <a:t>Aggiungi una canzone alla Playlist!</a:t>
            </a:r>
            <a:endParaRPr sz="1900">
              <a:solidFill>
                <a:srgbClr val="1B1464"/>
              </a:solidFill>
              <a:latin typeface="Lexend"/>
              <a:ea typeface="Lexend"/>
              <a:cs typeface="Lexend"/>
              <a:sym typeface="Lexend"/>
            </a:endParaRPr>
          </a:p>
        </p:txBody>
      </p:sp>
      <p:sp>
        <p:nvSpPr>
          <p:cNvPr id="174" name="Google Shape;174;p27"/>
          <p:cNvSpPr txBox="1"/>
          <p:nvPr/>
        </p:nvSpPr>
        <p:spPr>
          <a:xfrm>
            <a:off x="447000" y="1333575"/>
            <a:ext cx="8250000" cy="327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700">
                <a:latin typeface="Roboto"/>
                <a:ea typeface="Roboto"/>
                <a:cs typeface="Roboto"/>
                <a:sym typeface="Roboto"/>
              </a:rPr>
              <a:t>fetch("</a:t>
            </a:r>
            <a:r>
              <a:rPr b="1" lang="it" sz="1700">
                <a:solidFill>
                  <a:srgbClr val="980000"/>
                </a:solidFill>
                <a:latin typeface="Roboto"/>
                <a:ea typeface="Roboto"/>
                <a:cs typeface="Roboto"/>
                <a:sym typeface="Roboto"/>
              </a:rPr>
              <a:t>https://api.spotify.com/v1</a:t>
            </a:r>
            <a:r>
              <a:rPr b="1" lang="it" sz="1700">
                <a:solidFill>
                  <a:srgbClr val="FF0000"/>
                </a:solidFill>
                <a:latin typeface="Roboto"/>
                <a:ea typeface="Roboto"/>
                <a:cs typeface="Roboto"/>
                <a:sym typeface="Roboto"/>
              </a:rPr>
              <a:t>/playlists</a:t>
            </a:r>
            <a:r>
              <a:rPr b="1" lang="it" sz="1700">
                <a:solidFill>
                  <a:srgbClr val="FF9900"/>
                </a:solidFill>
                <a:latin typeface="Roboto"/>
                <a:ea typeface="Roboto"/>
                <a:cs typeface="Roboto"/>
                <a:sym typeface="Roboto"/>
              </a:rPr>
              <a:t>/3xjofYAYLCeDIhCI1B4GwW</a:t>
            </a:r>
            <a:r>
              <a:rPr b="1" lang="it" sz="1700">
                <a:solidFill>
                  <a:srgbClr val="6AA84F"/>
                </a:solidFill>
                <a:latin typeface="Roboto"/>
                <a:ea typeface="Roboto"/>
                <a:cs typeface="Roboto"/>
                <a:sym typeface="Roboto"/>
              </a:rPr>
              <a:t>/tracks</a:t>
            </a:r>
            <a:r>
              <a:rPr b="1" lang="it" sz="1700">
                <a:solidFill>
                  <a:srgbClr val="45818E"/>
                </a:solidFill>
                <a:latin typeface="Roboto"/>
                <a:ea typeface="Roboto"/>
                <a:cs typeface="Roboto"/>
                <a:sym typeface="Roboto"/>
              </a:rPr>
              <a:t>?uris=spotify:track:</a:t>
            </a:r>
            <a:r>
              <a:rPr b="1" lang="it" sz="1700">
                <a:solidFill>
                  <a:srgbClr val="9900FF"/>
                </a:solidFill>
                <a:latin typeface="Roboto"/>
                <a:ea typeface="Roboto"/>
                <a:cs typeface="Roboto"/>
                <a:sym typeface="Roboto"/>
              </a:rPr>
              <a:t>3yGyWqmw9eCQPdJJ6iJLWs</a:t>
            </a:r>
            <a:r>
              <a:rPr lang="it" sz="1700">
                <a:latin typeface="Roboto"/>
                <a:ea typeface="Roboto"/>
                <a:cs typeface="Roboto"/>
                <a:sym typeface="Roboto"/>
              </a:rPr>
              <a:t>", {</a:t>
            </a:r>
            <a:br>
              <a:rPr lang="it" sz="1700">
                <a:latin typeface="Roboto"/>
                <a:ea typeface="Roboto"/>
                <a:cs typeface="Roboto"/>
                <a:sym typeface="Roboto"/>
              </a:rPr>
            </a:br>
            <a:endParaRPr sz="1700">
              <a:latin typeface="Roboto"/>
              <a:ea typeface="Roboto"/>
              <a:cs typeface="Roboto"/>
              <a:sym typeface="Roboto"/>
            </a:endParaRPr>
          </a:p>
          <a:p>
            <a:pPr indent="0" lvl="0" marL="0" rtl="0" algn="l">
              <a:spcBef>
                <a:spcPts val="0"/>
              </a:spcBef>
              <a:spcAft>
                <a:spcPts val="0"/>
              </a:spcAft>
              <a:buNone/>
            </a:pPr>
            <a:r>
              <a:rPr lang="it" sz="1700">
                <a:latin typeface="Roboto"/>
                <a:ea typeface="Roboto"/>
                <a:cs typeface="Roboto"/>
                <a:sym typeface="Roboto"/>
              </a:rPr>
              <a:t>  method: "POST",</a:t>
            </a:r>
            <a:endParaRPr sz="1700">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  headers: {</a:t>
            </a:r>
            <a:endParaRPr>
              <a:latin typeface="Roboto"/>
              <a:ea typeface="Roboto"/>
              <a:cs typeface="Roboto"/>
              <a:sym typeface="Roboto"/>
            </a:endParaRPr>
          </a:p>
          <a:p>
            <a:pPr indent="0" lvl="0" marL="0" rtl="0" algn="l">
              <a:lnSpc>
                <a:spcPct val="100000"/>
              </a:lnSpc>
              <a:spcBef>
                <a:spcPts val="0"/>
              </a:spcBef>
              <a:spcAft>
                <a:spcPts val="0"/>
              </a:spcAft>
              <a:buNone/>
            </a:pPr>
            <a:r>
              <a:rPr lang="it">
                <a:latin typeface="Roboto"/>
                <a:ea typeface="Roboto"/>
                <a:cs typeface="Roboto"/>
                <a:sym typeface="Roboto"/>
              </a:rPr>
              <a:t>    "Authorization": "Bearer </a:t>
            </a:r>
            <a:r>
              <a:rPr lang="it" sz="700">
                <a:latin typeface="Roboto"/>
                <a:ea typeface="Roboto"/>
                <a:cs typeface="Roboto"/>
                <a:sym typeface="Roboto"/>
              </a:rPr>
              <a:t>BQAT8P8lRPTkG61Y78LMySBOX7SuMeBz31Fl2dJVIrZm8QFPVsFgJcv3ROTDW0EeQgzspeleMExCnXP8966ZDMs8lDPlqhJA7LL4qnWs0Vv6klZ9Uwj9gUgtxTKr1XNEMmjdixyzMz8jk3rIsAUVolB2orFswI2JfJ2JHAJBJ_tudMy6PtLgYFdwHC3AmPTbJbEadXtLm2XJrCLYMTBXt02ZejbUdh3ikBG3A1YmeR51VCZQcEU_xt9oBPowGS55HIEk7OEWJfsB6klLfcUWNeie95-u9A</a:t>
            </a:r>
            <a:r>
              <a:rPr lang="it">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    "Content-Type": "application/json"</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  .then(response =&gt; response.json())</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  .then(data =&gt; console.log(data))</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  .catch(error =&gt; console.error("Error:", error));</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Request Methods</a:t>
            </a:r>
            <a:endParaRPr b="1" sz="2900">
              <a:solidFill>
                <a:srgbClr val="1B1464"/>
              </a:solidFill>
              <a:latin typeface="Lexend"/>
              <a:ea typeface="Lexend"/>
              <a:cs typeface="Lexend"/>
              <a:sym typeface="Lexend"/>
            </a:endParaRPr>
          </a:p>
        </p:txBody>
      </p:sp>
      <p:pic>
        <p:nvPicPr>
          <p:cNvPr id="180" name="Google Shape;180;p28"/>
          <p:cNvPicPr preferRelativeResize="0"/>
          <p:nvPr/>
        </p:nvPicPr>
        <p:blipFill rotWithShape="1">
          <a:blip r:embed="rId3">
            <a:alphaModFix/>
          </a:blip>
          <a:srcRect b="44341" l="0" r="0" t="7107"/>
          <a:stretch/>
        </p:blipFill>
        <p:spPr>
          <a:xfrm>
            <a:off x="892475" y="897275"/>
            <a:ext cx="5371250" cy="3589151"/>
          </a:xfrm>
          <a:prstGeom prst="rect">
            <a:avLst/>
          </a:prstGeom>
          <a:noFill/>
          <a:ln>
            <a:noFill/>
          </a:ln>
        </p:spPr>
      </p:pic>
      <p:pic>
        <p:nvPicPr>
          <p:cNvPr id="181" name="Google Shape;181;p28"/>
          <p:cNvPicPr preferRelativeResize="0"/>
          <p:nvPr/>
        </p:nvPicPr>
        <p:blipFill>
          <a:blip r:embed="rId4">
            <a:alphaModFix/>
          </a:blip>
          <a:stretch>
            <a:fillRect/>
          </a:stretch>
        </p:blipFill>
        <p:spPr>
          <a:xfrm>
            <a:off x="6326575" y="1052075"/>
            <a:ext cx="613801" cy="613801"/>
          </a:xfrm>
          <a:prstGeom prst="rect">
            <a:avLst/>
          </a:prstGeom>
          <a:noFill/>
          <a:ln>
            <a:noFill/>
          </a:ln>
        </p:spPr>
      </p:pic>
      <p:pic>
        <p:nvPicPr>
          <p:cNvPr id="182" name="Google Shape;182;p28"/>
          <p:cNvPicPr preferRelativeResize="0"/>
          <p:nvPr/>
        </p:nvPicPr>
        <p:blipFill>
          <a:blip r:embed="rId4">
            <a:alphaModFix/>
          </a:blip>
          <a:stretch>
            <a:fillRect/>
          </a:stretch>
        </p:blipFill>
        <p:spPr>
          <a:xfrm>
            <a:off x="6326575" y="1742850"/>
            <a:ext cx="613801" cy="6138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9"/>
          <p:cNvPicPr preferRelativeResize="0"/>
          <p:nvPr/>
        </p:nvPicPr>
        <p:blipFill>
          <a:blip r:embed="rId3">
            <a:alphaModFix/>
          </a:blip>
          <a:stretch>
            <a:fillRect/>
          </a:stretch>
        </p:blipFill>
        <p:spPr>
          <a:xfrm>
            <a:off x="1590538" y="635738"/>
            <a:ext cx="5962925" cy="3872026"/>
          </a:xfrm>
          <a:prstGeom prst="rect">
            <a:avLst/>
          </a:prstGeom>
          <a:noFill/>
          <a:ln>
            <a:noFill/>
          </a:ln>
        </p:spPr>
      </p:pic>
      <p:sp>
        <p:nvSpPr>
          <p:cNvPr id="188" name="Google Shape;188;p29"/>
          <p:cNvSpPr txBox="1"/>
          <p:nvPr/>
        </p:nvSpPr>
        <p:spPr>
          <a:xfrm>
            <a:off x="2069100" y="106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PUT</a:t>
            </a:r>
            <a:endParaRPr b="1" sz="2900">
              <a:solidFill>
                <a:srgbClr val="1B1464"/>
              </a:solidFill>
              <a:latin typeface="Lexend"/>
              <a:ea typeface="Lexend"/>
              <a:cs typeface="Lexend"/>
              <a:sym typeface="Lexe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nvSpPr>
        <p:spPr>
          <a:xfrm>
            <a:off x="2069100" y="106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DELETE</a:t>
            </a:r>
            <a:endParaRPr b="1" sz="2900">
              <a:solidFill>
                <a:srgbClr val="1B1464"/>
              </a:solidFill>
              <a:latin typeface="Lexend"/>
              <a:ea typeface="Lexend"/>
              <a:cs typeface="Lexend"/>
              <a:sym typeface="Lexend"/>
            </a:endParaRPr>
          </a:p>
        </p:txBody>
      </p:sp>
      <p:pic>
        <p:nvPicPr>
          <p:cNvPr id="194" name="Google Shape;194;p30"/>
          <p:cNvPicPr preferRelativeResize="0"/>
          <p:nvPr/>
        </p:nvPicPr>
        <p:blipFill>
          <a:blip r:embed="rId3">
            <a:alphaModFix/>
          </a:blip>
          <a:stretch>
            <a:fillRect/>
          </a:stretch>
        </p:blipFill>
        <p:spPr>
          <a:xfrm>
            <a:off x="2393399" y="817425"/>
            <a:ext cx="4357200" cy="3724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nvSpPr>
        <p:spPr>
          <a:xfrm>
            <a:off x="2069100" y="106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PATCH</a:t>
            </a:r>
            <a:endParaRPr b="1" sz="2900">
              <a:solidFill>
                <a:srgbClr val="1B1464"/>
              </a:solidFill>
              <a:latin typeface="Lexend"/>
              <a:ea typeface="Lexend"/>
              <a:cs typeface="Lexend"/>
              <a:sym typeface="Lexend"/>
            </a:endParaRPr>
          </a:p>
        </p:txBody>
      </p:sp>
      <p:pic>
        <p:nvPicPr>
          <p:cNvPr id="200" name="Google Shape;200;p31"/>
          <p:cNvPicPr preferRelativeResize="0"/>
          <p:nvPr/>
        </p:nvPicPr>
        <p:blipFill>
          <a:blip r:embed="rId3">
            <a:alphaModFix/>
          </a:blip>
          <a:stretch>
            <a:fillRect/>
          </a:stretch>
        </p:blipFill>
        <p:spPr>
          <a:xfrm>
            <a:off x="152400" y="973888"/>
            <a:ext cx="8839204" cy="344418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Request Methods</a:t>
            </a:r>
            <a:endParaRPr b="1" sz="2900">
              <a:solidFill>
                <a:srgbClr val="1B1464"/>
              </a:solidFill>
              <a:latin typeface="Lexend"/>
              <a:ea typeface="Lexend"/>
              <a:cs typeface="Lexend"/>
              <a:sym typeface="Lexend"/>
            </a:endParaRPr>
          </a:p>
        </p:txBody>
      </p:sp>
      <p:pic>
        <p:nvPicPr>
          <p:cNvPr id="206" name="Google Shape;206;p32"/>
          <p:cNvPicPr preferRelativeResize="0"/>
          <p:nvPr/>
        </p:nvPicPr>
        <p:blipFill rotWithShape="1">
          <a:blip r:embed="rId3">
            <a:alphaModFix/>
          </a:blip>
          <a:srcRect b="44341" l="0" r="0" t="7107"/>
          <a:stretch/>
        </p:blipFill>
        <p:spPr>
          <a:xfrm>
            <a:off x="892475" y="897275"/>
            <a:ext cx="5371250" cy="3589151"/>
          </a:xfrm>
          <a:prstGeom prst="rect">
            <a:avLst/>
          </a:prstGeom>
          <a:noFill/>
          <a:ln>
            <a:noFill/>
          </a:ln>
        </p:spPr>
      </p:pic>
      <p:pic>
        <p:nvPicPr>
          <p:cNvPr id="207" name="Google Shape;207;p32"/>
          <p:cNvPicPr preferRelativeResize="0"/>
          <p:nvPr/>
        </p:nvPicPr>
        <p:blipFill>
          <a:blip r:embed="rId4">
            <a:alphaModFix/>
          </a:blip>
          <a:stretch>
            <a:fillRect/>
          </a:stretch>
        </p:blipFill>
        <p:spPr>
          <a:xfrm>
            <a:off x="6326575" y="1052075"/>
            <a:ext cx="613801" cy="613801"/>
          </a:xfrm>
          <a:prstGeom prst="rect">
            <a:avLst/>
          </a:prstGeom>
          <a:noFill/>
          <a:ln>
            <a:noFill/>
          </a:ln>
        </p:spPr>
      </p:pic>
      <p:pic>
        <p:nvPicPr>
          <p:cNvPr id="208" name="Google Shape;208;p32"/>
          <p:cNvPicPr preferRelativeResize="0"/>
          <p:nvPr/>
        </p:nvPicPr>
        <p:blipFill>
          <a:blip r:embed="rId4">
            <a:alphaModFix/>
          </a:blip>
          <a:stretch>
            <a:fillRect/>
          </a:stretch>
        </p:blipFill>
        <p:spPr>
          <a:xfrm>
            <a:off x="6326575" y="1742850"/>
            <a:ext cx="613801" cy="613801"/>
          </a:xfrm>
          <a:prstGeom prst="rect">
            <a:avLst/>
          </a:prstGeom>
          <a:noFill/>
          <a:ln>
            <a:noFill/>
          </a:ln>
        </p:spPr>
      </p:pic>
      <p:pic>
        <p:nvPicPr>
          <p:cNvPr id="209" name="Google Shape;209;p32"/>
          <p:cNvPicPr preferRelativeResize="0"/>
          <p:nvPr/>
        </p:nvPicPr>
        <p:blipFill>
          <a:blip r:embed="rId4">
            <a:alphaModFix/>
          </a:blip>
          <a:stretch>
            <a:fillRect/>
          </a:stretch>
        </p:blipFill>
        <p:spPr>
          <a:xfrm>
            <a:off x="6326575" y="2433625"/>
            <a:ext cx="613801" cy="613801"/>
          </a:xfrm>
          <a:prstGeom prst="rect">
            <a:avLst/>
          </a:prstGeom>
          <a:noFill/>
          <a:ln>
            <a:noFill/>
          </a:ln>
        </p:spPr>
      </p:pic>
      <p:pic>
        <p:nvPicPr>
          <p:cNvPr id="210" name="Google Shape;210;p32"/>
          <p:cNvPicPr preferRelativeResize="0"/>
          <p:nvPr/>
        </p:nvPicPr>
        <p:blipFill>
          <a:blip r:embed="rId4">
            <a:alphaModFix/>
          </a:blip>
          <a:stretch>
            <a:fillRect/>
          </a:stretch>
        </p:blipFill>
        <p:spPr>
          <a:xfrm>
            <a:off x="6326575" y="3124400"/>
            <a:ext cx="613801" cy="613801"/>
          </a:xfrm>
          <a:prstGeom prst="rect">
            <a:avLst/>
          </a:prstGeom>
          <a:noFill/>
          <a:ln>
            <a:noFill/>
          </a:ln>
        </p:spPr>
      </p:pic>
      <p:pic>
        <p:nvPicPr>
          <p:cNvPr id="211" name="Google Shape;211;p32"/>
          <p:cNvPicPr preferRelativeResize="0"/>
          <p:nvPr/>
        </p:nvPicPr>
        <p:blipFill>
          <a:blip r:embed="rId4">
            <a:alphaModFix/>
          </a:blip>
          <a:stretch>
            <a:fillRect/>
          </a:stretch>
        </p:blipFill>
        <p:spPr>
          <a:xfrm>
            <a:off x="6326575" y="3872625"/>
            <a:ext cx="613801" cy="613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3"/>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217" name="Google Shape;217;p33"/>
          <p:cNvSpPr txBox="1"/>
          <p:nvPr/>
        </p:nvSpPr>
        <p:spPr>
          <a:xfrm>
            <a:off x="2792850" y="2187000"/>
            <a:ext cx="3558300" cy="769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Domande?</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7"/>
          <p:cNvSpPr txBox="1"/>
          <p:nvPr>
            <p:ph idx="1" type="body"/>
          </p:nvPr>
        </p:nvSpPr>
        <p:spPr>
          <a:xfrm>
            <a:off x="4832750" y="1056600"/>
            <a:ext cx="4033800" cy="31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2400">
                <a:solidFill>
                  <a:srgbClr val="78CCDE"/>
                </a:solidFill>
                <a:latin typeface="Lexend Medium"/>
                <a:ea typeface="Lexend Medium"/>
                <a:cs typeface="Lexend Medium"/>
                <a:sym typeface="Lexend Medium"/>
              </a:rPr>
              <a:t>Impressions</a:t>
            </a:r>
            <a:endParaRPr sz="1800">
              <a:solidFill>
                <a:srgbClr val="000000"/>
              </a:solidFill>
              <a:latin typeface="Lexend Medium"/>
              <a:ea typeface="Lexend Medium"/>
              <a:cs typeface="Lexend Medium"/>
              <a:sym typeface="Lexend Medium"/>
            </a:endParaRPr>
          </a:p>
          <a:p>
            <a:pPr indent="-342900" lvl="0" marL="457200" rtl="0" algn="l">
              <a:spcBef>
                <a:spcPts val="1600"/>
              </a:spcBef>
              <a:spcAft>
                <a:spcPts val="0"/>
              </a:spcAft>
              <a:buSzPts val="1800"/>
              <a:buFont typeface="Lexend"/>
              <a:buAutoNum type="arabicPeriod"/>
            </a:pPr>
            <a:r>
              <a:rPr lang="it" sz="1800">
                <a:latin typeface="Lexend"/>
                <a:ea typeface="Lexend"/>
                <a:cs typeface="Lexend"/>
                <a:sym typeface="Lexend"/>
              </a:rPr>
              <a:t>Cos’è stato più difficile al modulo 2?</a:t>
            </a:r>
            <a:endParaRPr sz="1800">
              <a:latin typeface="Lexend"/>
              <a:ea typeface="Lexend"/>
              <a:cs typeface="Lexend"/>
              <a:sym typeface="Lexend"/>
            </a:endParaRPr>
          </a:p>
          <a:p>
            <a:pPr indent="0" lvl="0" marL="0" rtl="0" algn="l">
              <a:spcBef>
                <a:spcPts val="1000"/>
              </a:spcBef>
              <a:spcAft>
                <a:spcPts val="0"/>
              </a:spcAft>
              <a:buClr>
                <a:schemeClr val="dk2"/>
              </a:buClr>
              <a:buSzPts val="1100"/>
              <a:buFont typeface="Arial"/>
              <a:buNone/>
            </a:pPr>
            <a:r>
              <a:t/>
            </a:r>
            <a:endParaRPr sz="1800">
              <a:solidFill>
                <a:srgbClr val="000000"/>
              </a:solidFill>
              <a:latin typeface="Karla"/>
              <a:ea typeface="Karla"/>
              <a:cs typeface="Karla"/>
              <a:sym typeface="Karla"/>
            </a:endParaRPr>
          </a:p>
        </p:txBody>
      </p:sp>
      <p:pic>
        <p:nvPicPr>
          <p:cNvPr id="42" name="Google Shape;42;p7"/>
          <p:cNvPicPr preferRelativeResize="0"/>
          <p:nvPr/>
        </p:nvPicPr>
        <p:blipFill>
          <a:blip r:embed="rId3">
            <a:alphaModFix/>
          </a:blip>
          <a:stretch>
            <a:fillRect/>
          </a:stretch>
        </p:blipFill>
        <p:spPr>
          <a:xfrm>
            <a:off x="558850" y="1335488"/>
            <a:ext cx="3708355" cy="2472525"/>
          </a:xfrm>
          <a:prstGeom prst="rect">
            <a:avLst/>
          </a:prstGeom>
          <a:noFill/>
          <a:ln>
            <a:noFill/>
          </a:ln>
        </p:spPr>
      </p:pic>
      <p:grpSp>
        <p:nvGrpSpPr>
          <p:cNvPr id="43" name="Google Shape;43;p7"/>
          <p:cNvGrpSpPr/>
          <p:nvPr/>
        </p:nvGrpSpPr>
        <p:grpSpPr>
          <a:xfrm>
            <a:off x="7879475" y="168250"/>
            <a:ext cx="1000800" cy="369300"/>
            <a:chOff x="7529125" y="168250"/>
            <a:chExt cx="1000800" cy="369300"/>
          </a:xfrm>
        </p:grpSpPr>
        <p:pic>
          <p:nvPicPr>
            <p:cNvPr id="44" name="Google Shape;44;p7"/>
            <p:cNvPicPr preferRelativeResize="0"/>
            <p:nvPr/>
          </p:nvPicPr>
          <p:blipFill>
            <a:blip r:embed="rId4">
              <a:alphaModFix/>
            </a:blip>
            <a:stretch>
              <a:fillRect/>
            </a:stretch>
          </p:blipFill>
          <p:spPr>
            <a:xfrm>
              <a:off x="7529125" y="168250"/>
              <a:ext cx="369300" cy="369300"/>
            </a:xfrm>
            <a:prstGeom prst="rect">
              <a:avLst/>
            </a:prstGeom>
            <a:noFill/>
            <a:ln>
              <a:noFill/>
            </a:ln>
          </p:spPr>
        </p:pic>
        <p:sp>
          <p:nvSpPr>
            <p:cNvPr id="45" name="Google Shape;45;p7"/>
            <p:cNvSpPr txBox="1"/>
            <p:nvPr/>
          </p:nvSpPr>
          <p:spPr>
            <a:xfrm>
              <a:off x="7810825" y="168250"/>
              <a:ext cx="71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10 min</a:t>
              </a:r>
              <a:endParaRPr sz="1200">
                <a:solidFill>
                  <a:srgbClr val="FF5D4E"/>
                </a:solidFill>
                <a:latin typeface="Lexend Medium"/>
                <a:ea typeface="Lexend Medium"/>
                <a:cs typeface="Lexend Medium"/>
                <a:sym typeface="Lexend Medium"/>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Parameters</a:t>
            </a:r>
            <a:endParaRPr b="1" sz="2900">
              <a:solidFill>
                <a:srgbClr val="1B1464"/>
              </a:solidFill>
              <a:latin typeface="Lexend"/>
              <a:ea typeface="Lexend"/>
              <a:cs typeface="Lexend"/>
              <a:sym typeface="Lexend"/>
            </a:endParaRPr>
          </a:p>
        </p:txBody>
      </p:sp>
      <p:pic>
        <p:nvPicPr>
          <p:cNvPr id="223" name="Google Shape;223;p34"/>
          <p:cNvPicPr preferRelativeResize="0"/>
          <p:nvPr/>
        </p:nvPicPr>
        <p:blipFill>
          <a:blip r:embed="rId3">
            <a:alphaModFix/>
          </a:blip>
          <a:stretch>
            <a:fillRect/>
          </a:stretch>
        </p:blipFill>
        <p:spPr>
          <a:xfrm>
            <a:off x="804100" y="1674475"/>
            <a:ext cx="7535777" cy="1931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Parameters</a:t>
            </a:r>
            <a:endParaRPr b="1" sz="2900">
              <a:solidFill>
                <a:srgbClr val="1B1464"/>
              </a:solidFill>
              <a:latin typeface="Lexend"/>
              <a:ea typeface="Lexend"/>
              <a:cs typeface="Lexend"/>
              <a:sym typeface="Lexend"/>
            </a:endParaRPr>
          </a:p>
        </p:txBody>
      </p:sp>
      <p:sp>
        <p:nvSpPr>
          <p:cNvPr id="229" name="Google Shape;229;p35"/>
          <p:cNvSpPr txBox="1"/>
          <p:nvPr/>
        </p:nvSpPr>
        <p:spPr>
          <a:xfrm>
            <a:off x="1217550" y="1986750"/>
            <a:ext cx="6708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600">
                <a:solidFill>
                  <a:schemeClr val="dk2"/>
                </a:solidFill>
                <a:latin typeface="Roboto"/>
                <a:ea typeface="Roboto"/>
                <a:cs typeface="Roboto"/>
                <a:sym typeface="Roboto"/>
              </a:rPr>
              <a:t>https://api.agify.io</a:t>
            </a:r>
            <a:r>
              <a:rPr b="1" lang="it" sz="2600">
                <a:solidFill>
                  <a:srgbClr val="FF5D4E"/>
                </a:solidFill>
                <a:latin typeface="Roboto"/>
                <a:ea typeface="Roboto"/>
                <a:cs typeface="Roboto"/>
                <a:sym typeface="Roboto"/>
              </a:rPr>
              <a:t>?name=vinicius</a:t>
            </a:r>
            <a:endParaRPr b="1" sz="2600">
              <a:solidFill>
                <a:srgbClr val="FF5D4E"/>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Parameters</a:t>
            </a:r>
            <a:endParaRPr b="1" sz="2900">
              <a:solidFill>
                <a:srgbClr val="1B1464"/>
              </a:solidFill>
              <a:latin typeface="Lexend"/>
              <a:ea typeface="Lexend"/>
              <a:cs typeface="Lexend"/>
              <a:sym typeface="Lexend"/>
            </a:endParaRPr>
          </a:p>
        </p:txBody>
      </p:sp>
      <p:sp>
        <p:nvSpPr>
          <p:cNvPr id="235" name="Google Shape;235;p36"/>
          <p:cNvSpPr txBox="1"/>
          <p:nvPr/>
        </p:nvSpPr>
        <p:spPr>
          <a:xfrm>
            <a:off x="727500" y="2079150"/>
            <a:ext cx="7689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600">
                <a:solidFill>
                  <a:schemeClr val="dk2"/>
                </a:solidFill>
                <a:latin typeface="Roboto"/>
                <a:ea typeface="Roboto"/>
                <a:cs typeface="Roboto"/>
                <a:sym typeface="Roboto"/>
              </a:rPr>
              <a:t>https://api.openweathermap.org/data/2.5/weather?q=New%20York&amp;units=metric&amp;lang=it</a:t>
            </a:r>
            <a:endParaRPr b="1" sz="2600">
              <a:solidFill>
                <a:schemeClr val="dk2"/>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Parameters</a:t>
            </a:r>
            <a:endParaRPr b="1" sz="2900">
              <a:solidFill>
                <a:srgbClr val="1B1464"/>
              </a:solidFill>
              <a:latin typeface="Lexend"/>
              <a:ea typeface="Lexend"/>
              <a:cs typeface="Lexend"/>
              <a:sym typeface="Lexend"/>
            </a:endParaRPr>
          </a:p>
        </p:txBody>
      </p:sp>
      <p:sp>
        <p:nvSpPr>
          <p:cNvPr id="241" name="Google Shape;241;p37"/>
          <p:cNvSpPr txBox="1"/>
          <p:nvPr/>
        </p:nvSpPr>
        <p:spPr>
          <a:xfrm>
            <a:off x="727500" y="2079150"/>
            <a:ext cx="7689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600">
                <a:solidFill>
                  <a:schemeClr val="dk2"/>
                </a:solidFill>
                <a:latin typeface="Roboto"/>
                <a:ea typeface="Roboto"/>
                <a:cs typeface="Roboto"/>
                <a:sym typeface="Roboto"/>
              </a:rPr>
              <a:t>https://api.openweathermap.org/data/2.5/weather</a:t>
            </a:r>
            <a:r>
              <a:rPr b="1" lang="it" sz="2600">
                <a:solidFill>
                  <a:srgbClr val="980000"/>
                </a:solidFill>
                <a:latin typeface="Roboto"/>
                <a:ea typeface="Roboto"/>
                <a:cs typeface="Roboto"/>
                <a:sym typeface="Roboto"/>
              </a:rPr>
              <a:t>?</a:t>
            </a:r>
            <a:r>
              <a:rPr b="1" lang="it" sz="2600">
                <a:solidFill>
                  <a:srgbClr val="FF0000"/>
                </a:solidFill>
                <a:latin typeface="Roboto"/>
                <a:ea typeface="Roboto"/>
                <a:cs typeface="Roboto"/>
                <a:sym typeface="Roboto"/>
              </a:rPr>
              <a:t>q=New</a:t>
            </a:r>
            <a:r>
              <a:rPr b="1" lang="it" sz="2600">
                <a:solidFill>
                  <a:srgbClr val="666666"/>
                </a:solidFill>
                <a:latin typeface="Roboto"/>
                <a:ea typeface="Roboto"/>
                <a:cs typeface="Roboto"/>
                <a:sym typeface="Roboto"/>
              </a:rPr>
              <a:t>%20</a:t>
            </a:r>
            <a:r>
              <a:rPr b="1" lang="it" sz="2600">
                <a:solidFill>
                  <a:srgbClr val="FF0000"/>
                </a:solidFill>
                <a:latin typeface="Roboto"/>
                <a:ea typeface="Roboto"/>
                <a:cs typeface="Roboto"/>
                <a:sym typeface="Roboto"/>
              </a:rPr>
              <a:t>York</a:t>
            </a:r>
            <a:r>
              <a:rPr b="1" lang="it" sz="2600">
                <a:solidFill>
                  <a:srgbClr val="FF9900"/>
                </a:solidFill>
                <a:latin typeface="Roboto"/>
                <a:ea typeface="Roboto"/>
                <a:cs typeface="Roboto"/>
                <a:sym typeface="Roboto"/>
              </a:rPr>
              <a:t>&amp;</a:t>
            </a:r>
            <a:r>
              <a:rPr b="1" lang="it" sz="2600">
                <a:solidFill>
                  <a:srgbClr val="38761D"/>
                </a:solidFill>
                <a:latin typeface="Roboto"/>
                <a:ea typeface="Roboto"/>
                <a:cs typeface="Roboto"/>
                <a:sym typeface="Roboto"/>
              </a:rPr>
              <a:t>units=metric</a:t>
            </a:r>
            <a:r>
              <a:rPr b="1" lang="it" sz="2600">
                <a:solidFill>
                  <a:srgbClr val="FF9900"/>
                </a:solidFill>
                <a:latin typeface="Roboto"/>
                <a:ea typeface="Roboto"/>
                <a:cs typeface="Roboto"/>
                <a:sym typeface="Roboto"/>
              </a:rPr>
              <a:t>&amp;</a:t>
            </a:r>
            <a:r>
              <a:rPr b="1" lang="it" sz="2600">
                <a:solidFill>
                  <a:srgbClr val="1155CC"/>
                </a:solidFill>
                <a:latin typeface="Roboto"/>
                <a:ea typeface="Roboto"/>
                <a:cs typeface="Roboto"/>
                <a:sym typeface="Roboto"/>
              </a:rPr>
              <a:t>lang=it</a:t>
            </a:r>
            <a:endParaRPr b="1" sz="2600">
              <a:solidFill>
                <a:srgbClr val="1155CC"/>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Parameters</a:t>
            </a:r>
            <a:endParaRPr b="1" sz="2900">
              <a:solidFill>
                <a:srgbClr val="1B1464"/>
              </a:solidFill>
              <a:latin typeface="Lexend"/>
              <a:ea typeface="Lexend"/>
              <a:cs typeface="Lexend"/>
              <a:sym typeface="Lexend"/>
            </a:endParaRPr>
          </a:p>
        </p:txBody>
      </p:sp>
      <p:sp>
        <p:nvSpPr>
          <p:cNvPr id="247" name="Google Shape;247;p38"/>
          <p:cNvSpPr txBox="1"/>
          <p:nvPr/>
        </p:nvSpPr>
        <p:spPr>
          <a:xfrm>
            <a:off x="727500" y="2079150"/>
            <a:ext cx="7689000" cy="218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600" u="sng">
                <a:solidFill>
                  <a:schemeClr val="hlink"/>
                </a:solidFill>
                <a:latin typeface="Roboto"/>
                <a:ea typeface="Roboto"/>
                <a:cs typeface="Roboto"/>
                <a:sym typeface="Roboto"/>
                <a:hlinkClick r:id="rId3"/>
              </a:rPr>
              <a:t>https://api.openweathermap.org/data/2.5/weather</a:t>
            </a:r>
            <a:r>
              <a:rPr b="1" lang="it" sz="2600">
                <a:solidFill>
                  <a:srgbClr val="980000"/>
                </a:solidFill>
                <a:latin typeface="Roboto"/>
                <a:ea typeface="Roboto"/>
                <a:cs typeface="Roboto"/>
                <a:sym typeface="Roboto"/>
              </a:rPr>
              <a:t>?</a:t>
            </a:r>
            <a:br>
              <a:rPr b="1" lang="it" sz="2600">
                <a:solidFill>
                  <a:srgbClr val="980000"/>
                </a:solidFill>
                <a:latin typeface="Roboto"/>
                <a:ea typeface="Roboto"/>
                <a:cs typeface="Roboto"/>
                <a:sym typeface="Roboto"/>
              </a:rPr>
            </a:br>
            <a:r>
              <a:rPr b="1" lang="it" sz="2600">
                <a:solidFill>
                  <a:srgbClr val="FF0000"/>
                </a:solidFill>
                <a:latin typeface="Roboto"/>
                <a:ea typeface="Roboto"/>
                <a:cs typeface="Roboto"/>
                <a:sym typeface="Roboto"/>
              </a:rPr>
              <a:t>q = New</a:t>
            </a:r>
            <a:r>
              <a:rPr b="1" lang="it" sz="2600">
                <a:solidFill>
                  <a:srgbClr val="666666"/>
                </a:solidFill>
                <a:latin typeface="Roboto"/>
                <a:ea typeface="Roboto"/>
                <a:cs typeface="Roboto"/>
                <a:sym typeface="Roboto"/>
              </a:rPr>
              <a:t>%20</a:t>
            </a:r>
            <a:r>
              <a:rPr b="1" lang="it" sz="2600">
                <a:solidFill>
                  <a:srgbClr val="FF0000"/>
                </a:solidFill>
                <a:latin typeface="Roboto"/>
                <a:ea typeface="Roboto"/>
                <a:cs typeface="Roboto"/>
                <a:sym typeface="Roboto"/>
              </a:rPr>
              <a:t>York</a:t>
            </a:r>
            <a:br>
              <a:rPr b="1" lang="it" sz="2600">
                <a:solidFill>
                  <a:srgbClr val="FF0000"/>
                </a:solidFill>
                <a:latin typeface="Roboto"/>
                <a:ea typeface="Roboto"/>
                <a:cs typeface="Roboto"/>
                <a:sym typeface="Roboto"/>
              </a:rPr>
            </a:br>
            <a:r>
              <a:rPr b="1" lang="it" sz="2600">
                <a:solidFill>
                  <a:srgbClr val="FF9900"/>
                </a:solidFill>
                <a:latin typeface="Roboto"/>
                <a:ea typeface="Roboto"/>
                <a:cs typeface="Roboto"/>
                <a:sym typeface="Roboto"/>
              </a:rPr>
              <a:t>&amp; </a:t>
            </a:r>
            <a:r>
              <a:rPr b="1" lang="it" sz="2600">
                <a:solidFill>
                  <a:srgbClr val="38761D"/>
                </a:solidFill>
                <a:latin typeface="Roboto"/>
                <a:ea typeface="Roboto"/>
                <a:cs typeface="Roboto"/>
                <a:sym typeface="Roboto"/>
              </a:rPr>
              <a:t>units = metric</a:t>
            </a:r>
            <a:br>
              <a:rPr b="1" lang="it" sz="2600">
                <a:solidFill>
                  <a:srgbClr val="38761D"/>
                </a:solidFill>
                <a:latin typeface="Roboto"/>
                <a:ea typeface="Roboto"/>
                <a:cs typeface="Roboto"/>
                <a:sym typeface="Roboto"/>
              </a:rPr>
            </a:br>
            <a:r>
              <a:rPr b="1" lang="it" sz="2600">
                <a:solidFill>
                  <a:srgbClr val="FF9900"/>
                </a:solidFill>
                <a:latin typeface="Roboto"/>
                <a:ea typeface="Roboto"/>
                <a:cs typeface="Roboto"/>
                <a:sym typeface="Roboto"/>
              </a:rPr>
              <a:t>&amp; </a:t>
            </a:r>
            <a:r>
              <a:rPr b="1" lang="it" sz="2600">
                <a:solidFill>
                  <a:srgbClr val="1155CC"/>
                </a:solidFill>
                <a:latin typeface="Roboto"/>
                <a:ea typeface="Roboto"/>
                <a:cs typeface="Roboto"/>
                <a:sym typeface="Roboto"/>
              </a:rPr>
              <a:t>lang = it</a:t>
            </a:r>
            <a:endParaRPr b="1" sz="2600">
              <a:solidFill>
                <a:srgbClr val="1155CC"/>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Response Types</a:t>
            </a:r>
            <a:endParaRPr b="1" sz="2900">
              <a:solidFill>
                <a:srgbClr val="1B1464"/>
              </a:solidFill>
              <a:latin typeface="Lexend"/>
              <a:ea typeface="Lexend"/>
              <a:cs typeface="Lexend"/>
              <a:sym typeface="Lexend"/>
            </a:endParaRPr>
          </a:p>
        </p:txBody>
      </p:sp>
      <p:pic>
        <p:nvPicPr>
          <p:cNvPr id="253" name="Google Shape;253;p39"/>
          <p:cNvPicPr preferRelativeResize="0"/>
          <p:nvPr/>
        </p:nvPicPr>
        <p:blipFill>
          <a:blip r:embed="rId3">
            <a:alphaModFix/>
          </a:blip>
          <a:stretch>
            <a:fillRect/>
          </a:stretch>
        </p:blipFill>
        <p:spPr>
          <a:xfrm>
            <a:off x="1416738" y="954900"/>
            <a:ext cx="6310525" cy="3600525"/>
          </a:xfrm>
          <a:prstGeom prst="rect">
            <a:avLst/>
          </a:prstGeom>
          <a:noFill/>
          <a:ln>
            <a:noFill/>
          </a:ln>
        </p:spPr>
      </p:pic>
      <p:sp>
        <p:nvSpPr>
          <p:cNvPr id="254" name="Google Shape;254;p39"/>
          <p:cNvSpPr/>
          <p:nvPr/>
        </p:nvSpPr>
        <p:spPr>
          <a:xfrm>
            <a:off x="5891500" y="1048671"/>
            <a:ext cx="1009200" cy="224400"/>
          </a:xfrm>
          <a:prstGeom prst="roundRect">
            <a:avLst>
              <a:gd fmla="val 16667" name="adj"/>
            </a:avLst>
          </a:prstGeom>
          <a:noFill/>
          <a:ln cap="flat" cmpd="sng" w="7620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Response Codes</a:t>
            </a:r>
            <a:endParaRPr b="1" sz="2900">
              <a:solidFill>
                <a:srgbClr val="1B1464"/>
              </a:solidFill>
              <a:latin typeface="Lexend"/>
              <a:ea typeface="Lexend"/>
              <a:cs typeface="Lexend"/>
              <a:sym typeface="Lexend"/>
            </a:endParaRPr>
          </a:p>
        </p:txBody>
      </p:sp>
      <p:pic>
        <p:nvPicPr>
          <p:cNvPr id="260" name="Google Shape;260;p40"/>
          <p:cNvPicPr preferRelativeResize="0"/>
          <p:nvPr/>
        </p:nvPicPr>
        <p:blipFill>
          <a:blip r:embed="rId3">
            <a:alphaModFix/>
          </a:blip>
          <a:stretch>
            <a:fillRect/>
          </a:stretch>
        </p:blipFill>
        <p:spPr>
          <a:xfrm>
            <a:off x="331850" y="955475"/>
            <a:ext cx="5005801" cy="3482293"/>
          </a:xfrm>
          <a:prstGeom prst="rect">
            <a:avLst/>
          </a:prstGeom>
          <a:noFill/>
          <a:ln>
            <a:noFill/>
          </a:ln>
        </p:spPr>
      </p:pic>
      <p:sp>
        <p:nvSpPr>
          <p:cNvPr id="261" name="Google Shape;261;p40"/>
          <p:cNvSpPr txBox="1"/>
          <p:nvPr/>
        </p:nvSpPr>
        <p:spPr>
          <a:xfrm>
            <a:off x="4723850" y="1946400"/>
            <a:ext cx="3600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600">
                <a:solidFill>
                  <a:srgbClr val="188038"/>
                </a:solidFill>
                <a:latin typeface="Lexend"/>
                <a:ea typeface="Lexend"/>
                <a:cs typeface="Lexend"/>
                <a:sym typeface="Lexend"/>
              </a:rPr>
              <a:t>200 → Success</a:t>
            </a:r>
            <a:endParaRPr>
              <a:solidFill>
                <a:srgbClr val="188038"/>
              </a:solidFill>
              <a:latin typeface="Lexend"/>
              <a:ea typeface="Lexend"/>
              <a:cs typeface="Lexend"/>
              <a:sym typeface="Lexend"/>
            </a:endParaRPr>
          </a:p>
        </p:txBody>
      </p:sp>
      <p:sp>
        <p:nvSpPr>
          <p:cNvPr id="262" name="Google Shape;262;p40"/>
          <p:cNvSpPr txBox="1"/>
          <p:nvPr/>
        </p:nvSpPr>
        <p:spPr>
          <a:xfrm>
            <a:off x="4723850" y="2626975"/>
            <a:ext cx="40833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600">
                <a:solidFill>
                  <a:srgbClr val="1B1464"/>
                </a:solidFill>
                <a:latin typeface="Lexend"/>
                <a:ea typeface="Lexend"/>
                <a:cs typeface="Lexend"/>
                <a:sym typeface="Lexend"/>
              </a:rPr>
              <a:t>404</a:t>
            </a:r>
            <a:r>
              <a:rPr lang="it" sz="2600">
                <a:solidFill>
                  <a:srgbClr val="1B1464"/>
                </a:solidFill>
                <a:latin typeface="Lexend"/>
                <a:ea typeface="Lexend"/>
                <a:cs typeface="Lexend"/>
                <a:sym typeface="Lexend"/>
              </a:rPr>
              <a:t> → You did something wrong</a:t>
            </a:r>
            <a:endParaRPr>
              <a:solidFill>
                <a:srgbClr val="1B1464"/>
              </a:solidFill>
              <a:latin typeface="Lexend"/>
              <a:ea typeface="Lexend"/>
              <a:cs typeface="Lexend"/>
              <a:sym typeface="Lexend"/>
            </a:endParaRPr>
          </a:p>
        </p:txBody>
      </p:sp>
      <p:sp>
        <p:nvSpPr>
          <p:cNvPr id="263" name="Google Shape;263;p40"/>
          <p:cNvSpPr txBox="1"/>
          <p:nvPr/>
        </p:nvSpPr>
        <p:spPr>
          <a:xfrm>
            <a:off x="4723850" y="3633325"/>
            <a:ext cx="3834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600">
                <a:solidFill>
                  <a:srgbClr val="CC0000"/>
                </a:solidFill>
                <a:latin typeface="Lexend"/>
                <a:ea typeface="Lexend"/>
                <a:cs typeface="Lexend"/>
                <a:sym typeface="Lexend"/>
              </a:rPr>
              <a:t>500</a:t>
            </a:r>
            <a:r>
              <a:rPr lang="it" sz="2600">
                <a:solidFill>
                  <a:srgbClr val="CC0000"/>
                </a:solidFill>
                <a:latin typeface="Lexend"/>
                <a:ea typeface="Lexend"/>
                <a:cs typeface="Lexend"/>
                <a:sym typeface="Lexend"/>
              </a:rPr>
              <a:t> → Server Error</a:t>
            </a:r>
            <a:endParaRPr>
              <a:solidFill>
                <a:srgbClr val="CC0000"/>
              </a:solidFill>
              <a:latin typeface="Lexend"/>
              <a:ea typeface="Lexend"/>
              <a:cs typeface="Lexend"/>
              <a:sym typeface="Lexe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nvSpPr>
        <p:spPr>
          <a:xfrm>
            <a:off x="357375" y="2041650"/>
            <a:ext cx="3632100" cy="10602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Response Body: JSON</a:t>
            </a:r>
            <a:endParaRPr b="1" sz="2900">
              <a:solidFill>
                <a:srgbClr val="1B1464"/>
              </a:solidFill>
              <a:latin typeface="Lexend"/>
              <a:ea typeface="Lexend"/>
              <a:cs typeface="Lexend"/>
              <a:sym typeface="Lexend"/>
            </a:endParaRPr>
          </a:p>
        </p:txBody>
      </p:sp>
      <p:pic>
        <p:nvPicPr>
          <p:cNvPr id="269" name="Google Shape;269;p41"/>
          <p:cNvPicPr preferRelativeResize="0"/>
          <p:nvPr/>
        </p:nvPicPr>
        <p:blipFill>
          <a:blip r:embed="rId3">
            <a:alphaModFix/>
          </a:blip>
          <a:stretch>
            <a:fillRect/>
          </a:stretch>
        </p:blipFill>
        <p:spPr>
          <a:xfrm>
            <a:off x="4198775" y="0"/>
            <a:ext cx="4945234"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nvSpPr>
        <p:spPr>
          <a:xfrm>
            <a:off x="2069100" y="1754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JSON</a:t>
            </a:r>
            <a:endParaRPr b="1" sz="2900">
              <a:solidFill>
                <a:srgbClr val="1B1464"/>
              </a:solidFill>
              <a:latin typeface="Lexend"/>
              <a:ea typeface="Lexend"/>
              <a:cs typeface="Lexend"/>
              <a:sym typeface="Lexend"/>
            </a:endParaRPr>
          </a:p>
        </p:txBody>
      </p:sp>
      <p:sp>
        <p:nvSpPr>
          <p:cNvPr id="275" name="Google Shape;275;p42"/>
          <p:cNvSpPr txBox="1"/>
          <p:nvPr/>
        </p:nvSpPr>
        <p:spPr>
          <a:xfrm>
            <a:off x="1376250" y="994050"/>
            <a:ext cx="6391500" cy="31554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rPr lang="it" sz="1450">
                <a:solidFill>
                  <a:srgbClr val="363737"/>
                </a:solidFill>
                <a:highlight>
                  <a:srgbClr val="FFFFFF"/>
                </a:highlight>
                <a:latin typeface="Roboto Mono"/>
                <a:ea typeface="Roboto Mono"/>
                <a:cs typeface="Roboto Mono"/>
                <a:sym typeface="Roboto Mono"/>
              </a:rPr>
              <a:t>{</a:t>
            </a:r>
            <a:endParaRPr sz="1450">
              <a:solidFill>
                <a:srgbClr val="363737"/>
              </a:solidFill>
              <a:highlight>
                <a:srgbClr val="FFFFFF"/>
              </a:highlight>
              <a:latin typeface="Roboto Mono"/>
              <a:ea typeface="Roboto Mono"/>
              <a:cs typeface="Roboto Mono"/>
              <a:sym typeface="Roboto Mono"/>
            </a:endParaRPr>
          </a:p>
          <a:p>
            <a:pPr indent="0" lvl="0" marL="0" rtl="0" algn="l">
              <a:lnSpc>
                <a:spcPct val="160000"/>
              </a:lnSpc>
              <a:spcBef>
                <a:spcPts val="1500"/>
              </a:spcBef>
              <a:spcAft>
                <a:spcPts val="0"/>
              </a:spcAft>
              <a:buNone/>
            </a:pPr>
            <a:r>
              <a:rPr lang="it" sz="1450">
                <a:solidFill>
                  <a:srgbClr val="363737"/>
                </a:solidFill>
                <a:highlight>
                  <a:srgbClr val="FFFFFF"/>
                </a:highlight>
                <a:latin typeface="Roboto Mono"/>
                <a:ea typeface="Roboto Mono"/>
                <a:cs typeface="Roboto Mono"/>
                <a:sym typeface="Roboto Mono"/>
              </a:rPr>
              <a:t>    </a:t>
            </a:r>
            <a:r>
              <a:rPr b="1" lang="it" sz="1450">
                <a:solidFill>
                  <a:srgbClr val="363737"/>
                </a:solidFill>
                <a:highlight>
                  <a:srgbClr val="FFFFFF"/>
                </a:highlight>
                <a:latin typeface="Roboto Mono"/>
                <a:ea typeface="Roboto Mono"/>
                <a:cs typeface="Roboto Mono"/>
                <a:sym typeface="Roboto Mono"/>
              </a:rPr>
              <a:t>"model"</a:t>
            </a:r>
            <a:r>
              <a:rPr lang="it" sz="1450">
                <a:solidFill>
                  <a:srgbClr val="363737"/>
                </a:solidFill>
                <a:highlight>
                  <a:srgbClr val="FFFFFF"/>
                </a:highlight>
                <a:latin typeface="Roboto Mono"/>
                <a:ea typeface="Roboto Mono"/>
                <a:cs typeface="Roboto Mono"/>
                <a:sym typeface="Roboto Mono"/>
              </a:rPr>
              <a:t>: </a:t>
            </a:r>
            <a:r>
              <a:rPr b="1" lang="it" sz="1450">
                <a:solidFill>
                  <a:srgbClr val="363737"/>
                </a:solidFill>
                <a:highlight>
                  <a:srgbClr val="FFFFFF"/>
                </a:highlight>
                <a:latin typeface="Roboto Mono"/>
                <a:ea typeface="Roboto Mono"/>
                <a:cs typeface="Roboto Mono"/>
                <a:sym typeface="Roboto Mono"/>
              </a:rPr>
              <a:t>"dall-e-3"</a:t>
            </a:r>
            <a:r>
              <a:rPr lang="it" sz="1450">
                <a:solidFill>
                  <a:srgbClr val="363737"/>
                </a:solidFill>
                <a:highlight>
                  <a:srgbClr val="FFFFFF"/>
                </a:highlight>
                <a:latin typeface="Roboto Mono"/>
                <a:ea typeface="Roboto Mono"/>
                <a:cs typeface="Roboto Mono"/>
                <a:sym typeface="Roboto Mono"/>
              </a:rPr>
              <a:t>,</a:t>
            </a:r>
            <a:endParaRPr sz="1450">
              <a:solidFill>
                <a:srgbClr val="363737"/>
              </a:solidFill>
              <a:highlight>
                <a:srgbClr val="FFFFFF"/>
              </a:highlight>
              <a:latin typeface="Roboto Mono"/>
              <a:ea typeface="Roboto Mono"/>
              <a:cs typeface="Roboto Mono"/>
              <a:sym typeface="Roboto Mono"/>
            </a:endParaRPr>
          </a:p>
          <a:p>
            <a:pPr indent="0" lvl="0" marL="0" rtl="0" algn="l">
              <a:lnSpc>
                <a:spcPct val="160000"/>
              </a:lnSpc>
              <a:spcBef>
                <a:spcPts val="1500"/>
              </a:spcBef>
              <a:spcAft>
                <a:spcPts val="0"/>
              </a:spcAft>
              <a:buNone/>
            </a:pPr>
            <a:r>
              <a:rPr lang="it" sz="1450">
                <a:solidFill>
                  <a:srgbClr val="363737"/>
                </a:solidFill>
                <a:highlight>
                  <a:srgbClr val="FFFFFF"/>
                </a:highlight>
                <a:latin typeface="Roboto Mono"/>
                <a:ea typeface="Roboto Mono"/>
                <a:cs typeface="Roboto Mono"/>
                <a:sym typeface="Roboto Mono"/>
              </a:rPr>
              <a:t>    </a:t>
            </a:r>
            <a:r>
              <a:rPr b="1" lang="it" sz="1450">
                <a:solidFill>
                  <a:srgbClr val="363737"/>
                </a:solidFill>
                <a:highlight>
                  <a:srgbClr val="FFFFFF"/>
                </a:highlight>
                <a:latin typeface="Roboto Mono"/>
                <a:ea typeface="Roboto Mono"/>
                <a:cs typeface="Roboto Mono"/>
                <a:sym typeface="Roboto Mono"/>
              </a:rPr>
              <a:t>"prompt"</a:t>
            </a:r>
            <a:r>
              <a:rPr lang="it" sz="1450">
                <a:solidFill>
                  <a:srgbClr val="363737"/>
                </a:solidFill>
                <a:highlight>
                  <a:srgbClr val="FFFFFF"/>
                </a:highlight>
                <a:latin typeface="Roboto Mono"/>
                <a:ea typeface="Roboto Mono"/>
                <a:cs typeface="Roboto Mono"/>
                <a:sym typeface="Roboto Mono"/>
              </a:rPr>
              <a:t>: </a:t>
            </a:r>
            <a:r>
              <a:rPr b="1" lang="it" sz="1450">
                <a:solidFill>
                  <a:srgbClr val="363737"/>
                </a:solidFill>
                <a:highlight>
                  <a:srgbClr val="FFFFFF"/>
                </a:highlight>
                <a:latin typeface="Roboto Mono"/>
                <a:ea typeface="Roboto Mono"/>
                <a:cs typeface="Roboto Mono"/>
                <a:sym typeface="Roboto Mono"/>
              </a:rPr>
              <a:t>"A cute baby sea otter"</a:t>
            </a:r>
            <a:r>
              <a:rPr lang="it" sz="1450">
                <a:solidFill>
                  <a:srgbClr val="363737"/>
                </a:solidFill>
                <a:highlight>
                  <a:srgbClr val="FFFFFF"/>
                </a:highlight>
                <a:latin typeface="Roboto Mono"/>
                <a:ea typeface="Roboto Mono"/>
                <a:cs typeface="Roboto Mono"/>
                <a:sym typeface="Roboto Mono"/>
              </a:rPr>
              <a:t>,</a:t>
            </a:r>
            <a:endParaRPr sz="1450">
              <a:solidFill>
                <a:srgbClr val="363737"/>
              </a:solidFill>
              <a:highlight>
                <a:srgbClr val="FFFFFF"/>
              </a:highlight>
              <a:latin typeface="Roboto Mono"/>
              <a:ea typeface="Roboto Mono"/>
              <a:cs typeface="Roboto Mono"/>
              <a:sym typeface="Roboto Mono"/>
            </a:endParaRPr>
          </a:p>
          <a:p>
            <a:pPr indent="0" lvl="0" marL="0" rtl="0" algn="l">
              <a:lnSpc>
                <a:spcPct val="160000"/>
              </a:lnSpc>
              <a:spcBef>
                <a:spcPts val="1500"/>
              </a:spcBef>
              <a:spcAft>
                <a:spcPts val="0"/>
              </a:spcAft>
              <a:buNone/>
            </a:pPr>
            <a:r>
              <a:rPr lang="it" sz="1450">
                <a:solidFill>
                  <a:srgbClr val="363737"/>
                </a:solidFill>
                <a:highlight>
                  <a:srgbClr val="FFFFFF"/>
                </a:highlight>
                <a:latin typeface="Roboto Mono"/>
                <a:ea typeface="Roboto Mono"/>
                <a:cs typeface="Roboto Mono"/>
                <a:sym typeface="Roboto Mono"/>
              </a:rPr>
              <a:t>    </a:t>
            </a:r>
            <a:r>
              <a:rPr b="1" lang="it" sz="1450">
                <a:solidFill>
                  <a:srgbClr val="363737"/>
                </a:solidFill>
                <a:highlight>
                  <a:srgbClr val="FFFFFF"/>
                </a:highlight>
                <a:latin typeface="Roboto Mono"/>
                <a:ea typeface="Roboto Mono"/>
                <a:cs typeface="Roboto Mono"/>
                <a:sym typeface="Roboto Mono"/>
              </a:rPr>
              <a:t>"n"</a:t>
            </a:r>
            <a:r>
              <a:rPr lang="it" sz="1450">
                <a:solidFill>
                  <a:srgbClr val="363737"/>
                </a:solidFill>
                <a:highlight>
                  <a:srgbClr val="FFFFFF"/>
                </a:highlight>
                <a:latin typeface="Roboto Mono"/>
                <a:ea typeface="Roboto Mono"/>
                <a:cs typeface="Roboto Mono"/>
                <a:sym typeface="Roboto Mono"/>
              </a:rPr>
              <a:t>: </a:t>
            </a:r>
            <a:r>
              <a:rPr b="1" lang="it" sz="1450">
                <a:solidFill>
                  <a:srgbClr val="363737"/>
                </a:solidFill>
                <a:highlight>
                  <a:srgbClr val="FFFFFF"/>
                </a:highlight>
                <a:latin typeface="Roboto Mono"/>
                <a:ea typeface="Roboto Mono"/>
                <a:cs typeface="Roboto Mono"/>
                <a:sym typeface="Roboto Mono"/>
              </a:rPr>
              <a:t>1</a:t>
            </a:r>
            <a:r>
              <a:rPr lang="it" sz="1450">
                <a:solidFill>
                  <a:srgbClr val="363737"/>
                </a:solidFill>
                <a:highlight>
                  <a:srgbClr val="FFFFFF"/>
                </a:highlight>
                <a:latin typeface="Roboto Mono"/>
                <a:ea typeface="Roboto Mono"/>
                <a:cs typeface="Roboto Mono"/>
                <a:sym typeface="Roboto Mono"/>
              </a:rPr>
              <a:t>,</a:t>
            </a:r>
            <a:endParaRPr sz="1450">
              <a:solidFill>
                <a:srgbClr val="363737"/>
              </a:solidFill>
              <a:highlight>
                <a:srgbClr val="FFFFFF"/>
              </a:highlight>
              <a:latin typeface="Roboto Mono"/>
              <a:ea typeface="Roboto Mono"/>
              <a:cs typeface="Roboto Mono"/>
              <a:sym typeface="Roboto Mono"/>
            </a:endParaRPr>
          </a:p>
          <a:p>
            <a:pPr indent="0" lvl="0" marL="0" rtl="0" algn="l">
              <a:lnSpc>
                <a:spcPct val="160000"/>
              </a:lnSpc>
              <a:spcBef>
                <a:spcPts val="1500"/>
              </a:spcBef>
              <a:spcAft>
                <a:spcPts val="0"/>
              </a:spcAft>
              <a:buNone/>
            </a:pPr>
            <a:r>
              <a:rPr lang="it" sz="1450">
                <a:solidFill>
                  <a:srgbClr val="363737"/>
                </a:solidFill>
                <a:highlight>
                  <a:srgbClr val="FFFFFF"/>
                </a:highlight>
                <a:latin typeface="Roboto Mono"/>
                <a:ea typeface="Roboto Mono"/>
                <a:cs typeface="Roboto Mono"/>
                <a:sym typeface="Roboto Mono"/>
              </a:rPr>
              <a:t>    </a:t>
            </a:r>
            <a:r>
              <a:rPr b="1" lang="it" sz="1450">
                <a:solidFill>
                  <a:srgbClr val="363737"/>
                </a:solidFill>
                <a:highlight>
                  <a:srgbClr val="FFFFFF"/>
                </a:highlight>
                <a:latin typeface="Roboto Mono"/>
                <a:ea typeface="Roboto Mono"/>
                <a:cs typeface="Roboto Mono"/>
                <a:sym typeface="Roboto Mono"/>
              </a:rPr>
              <a:t>"size"</a:t>
            </a:r>
            <a:r>
              <a:rPr lang="it" sz="1450">
                <a:solidFill>
                  <a:srgbClr val="363737"/>
                </a:solidFill>
                <a:highlight>
                  <a:srgbClr val="FFFFFF"/>
                </a:highlight>
                <a:latin typeface="Roboto Mono"/>
                <a:ea typeface="Roboto Mono"/>
                <a:cs typeface="Roboto Mono"/>
                <a:sym typeface="Roboto Mono"/>
              </a:rPr>
              <a:t>: </a:t>
            </a:r>
            <a:r>
              <a:rPr b="1" lang="it" sz="1450">
                <a:solidFill>
                  <a:srgbClr val="363737"/>
                </a:solidFill>
                <a:highlight>
                  <a:srgbClr val="FFFFFF"/>
                </a:highlight>
                <a:latin typeface="Roboto Mono"/>
                <a:ea typeface="Roboto Mono"/>
                <a:cs typeface="Roboto Mono"/>
                <a:sym typeface="Roboto Mono"/>
              </a:rPr>
              <a:t>"1024x1024"</a:t>
            </a:r>
            <a:endParaRPr b="1" sz="1450">
              <a:solidFill>
                <a:srgbClr val="363737"/>
              </a:solidFill>
              <a:highlight>
                <a:srgbClr val="FFFFFF"/>
              </a:highlight>
              <a:latin typeface="Roboto Mono"/>
              <a:ea typeface="Roboto Mono"/>
              <a:cs typeface="Roboto Mono"/>
              <a:sym typeface="Roboto Mono"/>
            </a:endParaRPr>
          </a:p>
          <a:p>
            <a:pPr indent="0" lvl="0" marL="0" rtl="0" algn="l">
              <a:lnSpc>
                <a:spcPct val="160000"/>
              </a:lnSpc>
              <a:spcBef>
                <a:spcPts val="1500"/>
              </a:spcBef>
              <a:spcAft>
                <a:spcPts val="1500"/>
              </a:spcAft>
              <a:buNone/>
            </a:pPr>
            <a:r>
              <a:rPr lang="it" sz="1450">
                <a:solidFill>
                  <a:srgbClr val="363737"/>
                </a:solidFill>
                <a:highlight>
                  <a:srgbClr val="FFFFFF"/>
                </a:highlight>
                <a:latin typeface="Roboto Mono"/>
                <a:ea typeface="Roboto Mono"/>
                <a:cs typeface="Roboto Mono"/>
                <a:sym typeface="Roboto Mono"/>
              </a:rPr>
              <a:t>  }</a:t>
            </a:r>
            <a:endParaRPr sz="1450">
              <a:solidFill>
                <a:srgbClr val="363737"/>
              </a:solidFill>
              <a:highlight>
                <a:srgbClr val="FFFFFF"/>
              </a:highlight>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3"/>
          <p:cNvPicPr preferRelativeResize="0"/>
          <p:nvPr/>
        </p:nvPicPr>
        <p:blipFill rotWithShape="1">
          <a:blip r:embed="rId3">
            <a:alphaModFix/>
          </a:blip>
          <a:srcRect b="3109" l="20785" r="26778" t="2949"/>
          <a:stretch/>
        </p:blipFill>
        <p:spPr>
          <a:xfrm>
            <a:off x="4099900" y="155988"/>
            <a:ext cx="3740975" cy="4831525"/>
          </a:xfrm>
          <a:prstGeom prst="rect">
            <a:avLst/>
          </a:prstGeom>
          <a:noFill/>
          <a:ln>
            <a:noFill/>
          </a:ln>
        </p:spPr>
      </p:pic>
      <p:sp>
        <p:nvSpPr>
          <p:cNvPr id="281" name="Google Shape;281;p43"/>
          <p:cNvSpPr txBox="1"/>
          <p:nvPr/>
        </p:nvSpPr>
        <p:spPr>
          <a:xfrm>
            <a:off x="-760800" y="2264850"/>
            <a:ext cx="5005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JSON</a:t>
            </a:r>
            <a:endParaRPr b="1" sz="2900">
              <a:solidFill>
                <a:srgbClr val="1B1464"/>
              </a:solidFill>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 name="Shape 49"/>
        <p:cNvGrpSpPr/>
        <p:nvPr/>
      </p:nvGrpSpPr>
      <p:grpSpPr>
        <a:xfrm>
          <a:off x="0" y="0"/>
          <a:ext cx="0" cy="0"/>
          <a:chOff x="0" y="0"/>
          <a:chExt cx="0" cy="0"/>
        </a:xfrm>
      </p:grpSpPr>
      <p:sp>
        <p:nvSpPr>
          <p:cNvPr id="50" name="Google Shape;50;p8"/>
          <p:cNvSpPr txBox="1"/>
          <p:nvPr/>
        </p:nvSpPr>
        <p:spPr>
          <a:xfrm>
            <a:off x="847275" y="1570925"/>
            <a:ext cx="7589100" cy="29142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Che cos’è un’API?</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Authentication, Request types, Response types</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API Game</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Stripe API</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Mapbox API</a:t>
            </a:r>
            <a:endParaRPr sz="1600">
              <a:solidFill>
                <a:srgbClr val="FFFFFF"/>
              </a:solidFill>
              <a:latin typeface="Lexend Medium"/>
              <a:ea typeface="Lexend Medium"/>
              <a:cs typeface="Lexend Medium"/>
              <a:sym typeface="Lexend Medium"/>
            </a:endParaRPr>
          </a:p>
        </p:txBody>
      </p:sp>
      <p:sp>
        <p:nvSpPr>
          <p:cNvPr id="51" name="Google Shape;51;p8"/>
          <p:cNvSpPr txBox="1"/>
          <p:nvPr/>
        </p:nvSpPr>
        <p:spPr>
          <a:xfrm>
            <a:off x="959650" y="733736"/>
            <a:ext cx="3432900" cy="47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0" lang="it" sz="2600" u="none" cap="none" strike="noStrike">
                <a:solidFill>
                  <a:srgbClr val="0D046A"/>
                </a:solidFill>
                <a:highlight>
                  <a:srgbClr val="78CCDE"/>
                </a:highlight>
                <a:latin typeface="Lexend Medium"/>
                <a:ea typeface="Lexend Medium"/>
                <a:cs typeface="Lexend Medium"/>
                <a:sym typeface="Lexend Medium"/>
              </a:rPr>
              <a:t>Agenda</a:t>
            </a:r>
            <a:endParaRPr i="0" sz="2600" u="none" cap="none" strike="noStrike">
              <a:solidFill>
                <a:srgbClr val="0D046A"/>
              </a:solidFill>
              <a:highlight>
                <a:srgbClr val="78CCDE"/>
              </a:highlight>
              <a:latin typeface="Lexend Medium"/>
              <a:ea typeface="Lexend Medium"/>
              <a:cs typeface="Lexend Medium"/>
              <a:sym typeface="Lexend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nvSpPr>
        <p:spPr>
          <a:xfrm>
            <a:off x="2183100" y="238075"/>
            <a:ext cx="4777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API Testing</a:t>
            </a:r>
            <a:endParaRPr b="1" sz="2900">
              <a:solidFill>
                <a:srgbClr val="1B1464"/>
              </a:solidFill>
              <a:latin typeface="Lexend"/>
              <a:ea typeface="Lexend"/>
              <a:cs typeface="Lexend"/>
              <a:sym typeface="Lexend"/>
            </a:endParaRPr>
          </a:p>
        </p:txBody>
      </p:sp>
      <p:pic>
        <p:nvPicPr>
          <p:cNvPr id="287" name="Google Shape;287;p44"/>
          <p:cNvPicPr preferRelativeResize="0"/>
          <p:nvPr/>
        </p:nvPicPr>
        <p:blipFill>
          <a:blip r:embed="rId3">
            <a:alphaModFix/>
          </a:blip>
          <a:stretch>
            <a:fillRect/>
          </a:stretch>
        </p:blipFill>
        <p:spPr>
          <a:xfrm>
            <a:off x="982422" y="1456872"/>
            <a:ext cx="2229750" cy="2229750"/>
          </a:xfrm>
          <a:prstGeom prst="rect">
            <a:avLst/>
          </a:prstGeom>
          <a:noFill/>
          <a:ln>
            <a:noFill/>
          </a:ln>
        </p:spPr>
      </p:pic>
      <p:pic>
        <p:nvPicPr>
          <p:cNvPr id="288" name="Google Shape;288;p44"/>
          <p:cNvPicPr preferRelativeResize="0"/>
          <p:nvPr/>
        </p:nvPicPr>
        <p:blipFill>
          <a:blip r:embed="rId4">
            <a:alphaModFix/>
          </a:blip>
          <a:stretch>
            <a:fillRect/>
          </a:stretch>
        </p:blipFill>
        <p:spPr>
          <a:xfrm>
            <a:off x="4034822" y="1549875"/>
            <a:ext cx="4448979" cy="2043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5"/>
          <p:cNvPicPr preferRelativeResize="0"/>
          <p:nvPr/>
        </p:nvPicPr>
        <p:blipFill rotWithShape="1">
          <a:blip r:embed="rId3">
            <a:alphaModFix/>
          </a:blip>
          <a:srcRect b="0" l="0" r="16317" t="0"/>
          <a:stretch/>
        </p:blipFill>
        <p:spPr>
          <a:xfrm>
            <a:off x="0" y="0"/>
            <a:ext cx="9144003" cy="5143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nvSpPr>
        <p:spPr>
          <a:xfrm>
            <a:off x="2581200" y="252625"/>
            <a:ext cx="39816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Swagger</a:t>
            </a:r>
            <a:endParaRPr b="1" sz="2900">
              <a:solidFill>
                <a:srgbClr val="1B1464"/>
              </a:solidFill>
              <a:latin typeface="Lexend"/>
              <a:ea typeface="Lexend"/>
              <a:cs typeface="Lexend"/>
              <a:sym typeface="Lexend"/>
            </a:endParaRPr>
          </a:p>
        </p:txBody>
      </p:sp>
      <p:pic>
        <p:nvPicPr>
          <p:cNvPr id="299" name="Google Shape;299;p46"/>
          <p:cNvPicPr preferRelativeResize="0"/>
          <p:nvPr/>
        </p:nvPicPr>
        <p:blipFill>
          <a:blip r:embed="rId3">
            <a:alphaModFix/>
          </a:blip>
          <a:stretch>
            <a:fillRect/>
          </a:stretch>
        </p:blipFill>
        <p:spPr>
          <a:xfrm>
            <a:off x="741863" y="965325"/>
            <a:ext cx="7660283" cy="39722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nvSpPr>
        <p:spPr>
          <a:xfrm>
            <a:off x="2581200" y="252625"/>
            <a:ext cx="39816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Webhook</a:t>
            </a:r>
            <a:endParaRPr b="1" sz="2900">
              <a:solidFill>
                <a:srgbClr val="1B1464"/>
              </a:solidFill>
              <a:latin typeface="Lexend"/>
              <a:ea typeface="Lexend"/>
              <a:cs typeface="Lexend"/>
              <a:sym typeface="Lexend"/>
            </a:endParaRPr>
          </a:p>
        </p:txBody>
      </p:sp>
      <p:pic>
        <p:nvPicPr>
          <p:cNvPr id="305" name="Google Shape;305;p47"/>
          <p:cNvPicPr preferRelativeResize="0"/>
          <p:nvPr/>
        </p:nvPicPr>
        <p:blipFill>
          <a:blip r:embed="rId3">
            <a:alphaModFix/>
          </a:blip>
          <a:stretch>
            <a:fillRect/>
          </a:stretch>
        </p:blipFill>
        <p:spPr>
          <a:xfrm>
            <a:off x="1041088" y="986275"/>
            <a:ext cx="7061821" cy="3972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nvSpPr>
        <p:spPr>
          <a:xfrm>
            <a:off x="302150" y="252625"/>
            <a:ext cx="4777800" cy="613800"/>
          </a:xfrm>
          <a:prstGeom prst="rect">
            <a:avLst/>
          </a:prstGeom>
          <a:noFill/>
          <a:ln>
            <a:noFill/>
          </a:ln>
        </p:spPr>
        <p:txBody>
          <a:bodyPr anchorCtr="0" anchor="t" bIns="82850" lIns="82850" spcFirstLastPara="1" rIns="82850" wrap="square" tIns="82850">
            <a:spAutoFit/>
          </a:bodyPr>
          <a:lstStyle/>
          <a:p>
            <a:pPr indent="0" lvl="0" marL="0" rtl="0" algn="ctr">
              <a:spcBef>
                <a:spcPts val="1800"/>
              </a:spcBef>
              <a:spcAft>
                <a:spcPts val="500"/>
              </a:spcAft>
              <a:buNone/>
            </a:pPr>
            <a:r>
              <a:rPr b="1" lang="it" sz="2900">
                <a:solidFill>
                  <a:srgbClr val="1B1464"/>
                </a:solidFill>
                <a:latin typeface="Lexend"/>
                <a:ea typeface="Lexend"/>
                <a:cs typeface="Lexend"/>
                <a:sym typeface="Lexend"/>
              </a:rPr>
              <a:t>Vocabolario acquisito</a:t>
            </a:r>
            <a:endParaRPr b="1" sz="2900">
              <a:solidFill>
                <a:srgbClr val="1B1464"/>
              </a:solidFill>
              <a:latin typeface="Lexend"/>
              <a:ea typeface="Lexend"/>
              <a:cs typeface="Lexend"/>
              <a:sym typeface="Lexend"/>
            </a:endParaRPr>
          </a:p>
        </p:txBody>
      </p:sp>
      <p:sp>
        <p:nvSpPr>
          <p:cNvPr id="311" name="Google Shape;311;p48"/>
          <p:cNvSpPr txBox="1"/>
          <p:nvPr/>
        </p:nvSpPr>
        <p:spPr>
          <a:xfrm>
            <a:off x="2742900" y="1202950"/>
            <a:ext cx="3658200" cy="369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900">
                <a:latin typeface="Lexend"/>
                <a:ea typeface="Lexend"/>
                <a:cs typeface="Lexend"/>
                <a:sym typeface="Lexend"/>
              </a:rPr>
              <a:t>API Documentation ✅</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API Reference ✅</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Endpoints ✅</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Authentication ✅</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Request Methods ✅</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Parameters ✅</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Response codes ✅</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Response body ✅</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JSON Format ✅</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Bruno, Postman ✅</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Swagger ✅</a:t>
            </a:r>
            <a:endParaRPr sz="1900">
              <a:latin typeface="Lexend"/>
              <a:ea typeface="Lexend"/>
              <a:cs typeface="Lexend"/>
              <a:sym typeface="Lexend"/>
            </a:endParaRPr>
          </a:p>
          <a:p>
            <a:pPr indent="0" lvl="0" marL="0" rtl="0" algn="ctr">
              <a:spcBef>
                <a:spcPts val="0"/>
              </a:spcBef>
              <a:spcAft>
                <a:spcPts val="0"/>
              </a:spcAft>
              <a:buNone/>
            </a:pPr>
            <a:r>
              <a:rPr lang="it" sz="1900">
                <a:latin typeface="Lexend"/>
                <a:ea typeface="Lexend"/>
                <a:cs typeface="Lexend"/>
                <a:sym typeface="Lexend"/>
              </a:rPr>
              <a:t>Webhook </a:t>
            </a:r>
            <a:r>
              <a:rPr lang="it" sz="1900">
                <a:solidFill>
                  <a:schemeClr val="dk1"/>
                </a:solidFill>
                <a:latin typeface="Lexend"/>
                <a:ea typeface="Lexend"/>
                <a:cs typeface="Lexend"/>
                <a:sym typeface="Lexend"/>
              </a:rPr>
              <a:t>✅</a:t>
            </a:r>
            <a:endParaRPr sz="1900">
              <a:latin typeface="Lexend"/>
              <a:ea typeface="Lexend"/>
              <a:cs typeface="Lexend"/>
              <a:sym typeface="Lexe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p:nvPr/>
        </p:nvSpPr>
        <p:spPr>
          <a:xfrm>
            <a:off x="125" y="3826350"/>
            <a:ext cx="9144000" cy="1317300"/>
          </a:xfrm>
          <a:prstGeom prst="rect">
            <a:avLst/>
          </a:prstGeom>
          <a:solidFill>
            <a:srgbClr val="4000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7" name="Google Shape;317;p49"/>
          <p:cNvPicPr preferRelativeResize="0"/>
          <p:nvPr/>
        </p:nvPicPr>
        <p:blipFill rotWithShape="1">
          <a:blip r:embed="rId3">
            <a:alphaModFix/>
          </a:blip>
          <a:srcRect b="-3799" l="0" r="0" t="0"/>
          <a:stretch/>
        </p:blipFill>
        <p:spPr>
          <a:xfrm>
            <a:off x="0" y="0"/>
            <a:ext cx="9144003" cy="3971925"/>
          </a:xfrm>
          <a:prstGeom prst="rect">
            <a:avLst/>
          </a:prstGeom>
          <a:noFill/>
          <a:ln>
            <a:noFill/>
          </a:ln>
        </p:spPr>
      </p:pic>
      <p:pic>
        <p:nvPicPr>
          <p:cNvPr id="318" name="Google Shape;318;p49"/>
          <p:cNvPicPr preferRelativeResize="0"/>
          <p:nvPr/>
        </p:nvPicPr>
        <p:blipFill>
          <a:blip r:embed="rId4">
            <a:alphaModFix/>
          </a:blip>
          <a:stretch>
            <a:fillRect/>
          </a:stretch>
        </p:blipFill>
        <p:spPr>
          <a:xfrm>
            <a:off x="1448150" y="188175"/>
            <a:ext cx="6247695" cy="3971924"/>
          </a:xfrm>
          <a:prstGeom prst="rect">
            <a:avLst/>
          </a:prstGeom>
          <a:noFill/>
          <a:ln>
            <a:noFill/>
          </a:ln>
        </p:spPr>
      </p:pic>
      <p:pic>
        <p:nvPicPr>
          <p:cNvPr id="319" name="Google Shape;319;p49"/>
          <p:cNvPicPr preferRelativeResize="0"/>
          <p:nvPr/>
        </p:nvPicPr>
        <p:blipFill>
          <a:blip r:embed="rId5">
            <a:alphaModFix/>
          </a:blip>
          <a:stretch>
            <a:fillRect/>
          </a:stretch>
        </p:blipFill>
        <p:spPr>
          <a:xfrm>
            <a:off x="918150" y="3752550"/>
            <a:ext cx="3027925" cy="1390950"/>
          </a:xfrm>
          <a:prstGeom prst="rect">
            <a:avLst/>
          </a:prstGeom>
          <a:noFill/>
          <a:ln>
            <a:noFill/>
          </a:ln>
        </p:spPr>
      </p:pic>
      <p:pic>
        <p:nvPicPr>
          <p:cNvPr id="320" name="Google Shape;320;p49"/>
          <p:cNvPicPr preferRelativeResize="0"/>
          <p:nvPr/>
        </p:nvPicPr>
        <p:blipFill rotWithShape="1">
          <a:blip r:embed="rId6">
            <a:alphaModFix/>
          </a:blip>
          <a:srcRect b="0" l="0" r="59918" t="0"/>
          <a:stretch/>
        </p:blipFill>
        <p:spPr>
          <a:xfrm>
            <a:off x="918150" y="3752550"/>
            <a:ext cx="1213626" cy="1390950"/>
          </a:xfrm>
          <a:prstGeom prst="rect">
            <a:avLst/>
          </a:prstGeom>
          <a:noFill/>
          <a:ln>
            <a:noFill/>
          </a:ln>
        </p:spPr>
      </p:pic>
      <p:pic>
        <p:nvPicPr>
          <p:cNvPr id="321" name="Google Shape;321;p49"/>
          <p:cNvPicPr preferRelativeResize="0"/>
          <p:nvPr/>
        </p:nvPicPr>
        <p:blipFill>
          <a:blip r:embed="rId7">
            <a:alphaModFix/>
          </a:blip>
          <a:stretch>
            <a:fillRect/>
          </a:stretch>
        </p:blipFill>
        <p:spPr>
          <a:xfrm>
            <a:off x="4313700" y="4063250"/>
            <a:ext cx="4238825" cy="873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0073"/>
        </a:solidFill>
      </p:bgPr>
    </p:bg>
    <p:spTree>
      <p:nvGrpSpPr>
        <p:cNvPr id="325" name="Shape 325"/>
        <p:cNvGrpSpPr/>
        <p:nvPr/>
      </p:nvGrpSpPr>
      <p:grpSpPr>
        <a:xfrm>
          <a:off x="0" y="0"/>
          <a:ext cx="0" cy="0"/>
          <a:chOff x="0" y="0"/>
          <a:chExt cx="0" cy="0"/>
        </a:xfrm>
      </p:grpSpPr>
      <p:pic>
        <p:nvPicPr>
          <p:cNvPr id="326" name="Google Shape;326;p50"/>
          <p:cNvPicPr preferRelativeResize="0"/>
          <p:nvPr/>
        </p:nvPicPr>
        <p:blipFill rotWithShape="1">
          <a:blip r:embed="rId3">
            <a:alphaModFix/>
          </a:blip>
          <a:srcRect b="-3799" l="0" r="0" t="0"/>
          <a:stretch/>
        </p:blipFill>
        <p:spPr>
          <a:xfrm>
            <a:off x="0" y="-12"/>
            <a:ext cx="9144003" cy="3971925"/>
          </a:xfrm>
          <a:prstGeom prst="rect">
            <a:avLst/>
          </a:prstGeom>
          <a:noFill/>
          <a:ln>
            <a:noFill/>
          </a:ln>
        </p:spPr>
      </p:pic>
      <p:sp>
        <p:nvSpPr>
          <p:cNvPr id="327" name="Google Shape;327;p50"/>
          <p:cNvSpPr txBox="1"/>
          <p:nvPr/>
        </p:nvSpPr>
        <p:spPr>
          <a:xfrm>
            <a:off x="5624675" y="4139725"/>
            <a:ext cx="31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1"/>
                </a:solidFill>
                <a:latin typeface="Lexend"/>
                <a:ea typeface="Lexend"/>
                <a:cs typeface="Lexend"/>
                <a:sym typeface="Lexend"/>
              </a:rPr>
              <a:t>Metti alla prova la tua abilità nell’esplorare un’API REST</a:t>
            </a:r>
            <a:endParaRPr>
              <a:solidFill>
                <a:schemeClr val="lt1"/>
              </a:solidFill>
              <a:latin typeface="Lexend"/>
              <a:ea typeface="Lexend"/>
              <a:cs typeface="Lexend"/>
              <a:sym typeface="Lexend"/>
            </a:endParaRPr>
          </a:p>
        </p:txBody>
      </p:sp>
      <p:sp>
        <p:nvSpPr>
          <p:cNvPr id="328" name="Google Shape;328;p50"/>
          <p:cNvSpPr txBox="1"/>
          <p:nvPr/>
        </p:nvSpPr>
        <p:spPr>
          <a:xfrm>
            <a:off x="614250" y="3641925"/>
            <a:ext cx="3137700" cy="13986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4000">
                <a:solidFill>
                  <a:schemeClr val="lt1"/>
                </a:solidFill>
                <a:latin typeface="Lexend"/>
                <a:ea typeface="Lexend"/>
                <a:cs typeface="Lexend"/>
                <a:sym typeface="Lexend"/>
              </a:rPr>
              <a:t>Spotify</a:t>
            </a:r>
            <a:br>
              <a:rPr b="1" lang="it" sz="4000">
                <a:solidFill>
                  <a:schemeClr val="lt1"/>
                </a:solidFill>
                <a:latin typeface="Lexend"/>
                <a:ea typeface="Lexend"/>
                <a:cs typeface="Lexend"/>
                <a:sym typeface="Lexend"/>
              </a:rPr>
            </a:br>
            <a:r>
              <a:rPr b="1" lang="it" sz="4000">
                <a:solidFill>
                  <a:schemeClr val="lt1"/>
                </a:solidFill>
                <a:latin typeface="Lexend"/>
                <a:ea typeface="Lexend"/>
                <a:cs typeface="Lexend"/>
                <a:sym typeface="Lexend"/>
              </a:rPr>
              <a:t>API Game</a:t>
            </a:r>
            <a:endParaRPr b="1" sz="4000">
              <a:solidFill>
                <a:schemeClr val="lt1"/>
              </a:solidFill>
              <a:latin typeface="Lexend"/>
              <a:ea typeface="Lexend"/>
              <a:cs typeface="Lexend"/>
              <a:sym typeface="Lexend"/>
            </a:endParaRPr>
          </a:p>
        </p:txBody>
      </p:sp>
      <p:pic>
        <p:nvPicPr>
          <p:cNvPr id="329" name="Google Shape;329;p50"/>
          <p:cNvPicPr preferRelativeResize="0"/>
          <p:nvPr/>
        </p:nvPicPr>
        <p:blipFill>
          <a:blip r:embed="rId4">
            <a:alphaModFix/>
          </a:blip>
          <a:stretch>
            <a:fillRect/>
          </a:stretch>
        </p:blipFill>
        <p:spPr>
          <a:xfrm>
            <a:off x="1887563" y="1250630"/>
            <a:ext cx="5368873" cy="14706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1"/>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335" name="Google Shape;335;p51"/>
          <p:cNvSpPr txBox="1"/>
          <p:nvPr/>
        </p:nvSpPr>
        <p:spPr>
          <a:xfrm>
            <a:off x="2792850" y="2040750"/>
            <a:ext cx="3558300" cy="1062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Coffee break!</a:t>
            </a:r>
            <a:endParaRPr b="1" sz="3800">
              <a:solidFill>
                <a:srgbClr val="FFFFFF"/>
              </a:solidFill>
              <a:latin typeface="Lexend"/>
              <a:ea typeface="Lexend"/>
              <a:cs typeface="Lexend"/>
              <a:sym typeface="Lexend"/>
            </a:endParaRPr>
          </a:p>
          <a:p>
            <a:pPr indent="0" lvl="0" marL="0" rtl="0" algn="ctr">
              <a:spcBef>
                <a:spcPts val="0"/>
              </a:spcBef>
              <a:spcAft>
                <a:spcPts val="0"/>
              </a:spcAft>
              <a:buNone/>
            </a:pPr>
            <a:r>
              <a:rPr lang="it" sz="1900">
                <a:solidFill>
                  <a:srgbClr val="0D046A"/>
                </a:solidFill>
                <a:highlight>
                  <a:srgbClr val="78CCDE"/>
                </a:highlight>
                <a:latin typeface="Lexend"/>
                <a:ea typeface="Lexend"/>
                <a:cs typeface="Lexend"/>
                <a:sym typeface="Lexend"/>
              </a:rPr>
              <a:t>(15 minutes)</a:t>
            </a:r>
            <a:endParaRPr sz="1900">
              <a:solidFill>
                <a:srgbClr val="0D046A"/>
              </a:solidFill>
              <a:highlight>
                <a:srgbClr val="78CCDE"/>
              </a:highlight>
              <a:latin typeface="Lexend"/>
              <a:ea typeface="Lexend"/>
              <a:cs typeface="Lexend"/>
              <a:sym typeface="Lexend"/>
            </a:endParaRPr>
          </a:p>
        </p:txBody>
      </p:sp>
      <p:sp>
        <p:nvSpPr>
          <p:cNvPr id="336" name="Google Shape;336;p51"/>
          <p:cNvSpPr txBox="1"/>
          <p:nvPr/>
        </p:nvSpPr>
        <p:spPr>
          <a:xfrm>
            <a:off x="3072000" y="32302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u="sng">
                <a:solidFill>
                  <a:schemeClr val="hlink"/>
                </a:solidFill>
                <a:hlinkClick r:id="rId4"/>
              </a:rPr>
              <a:t>https://api-showcase.lovable.app</a:t>
            </a:r>
            <a:endParaRPr/>
          </a:p>
        </p:txBody>
      </p:sp>
      <p:pic>
        <p:nvPicPr>
          <p:cNvPr descr="Set a timer for 15 minutes. This 15 minute timer with alarm silently counts down to 00:00 and then alerts you with a gentle alarm sound.&#10;&#10;What Is the 15 Minute Timer?&#10;If you're looking for a timer to help you stay on track with your work, a 15 minute countdown is a great option. You can use it to break up your work time into manageable chunks, and it can also help you avoid getting bogged down with one task for too long.&#10;&#10;How to Set a 15 Minute Timer&#10;There are a few different ways to set a 1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15 Minute Alarm?&#10;This timer is perfect for work or study sessions. It's also great for any activity where you want to be sure to take a break every 15 minutes, such as cooking, laundry, or working out.&#10;&#10;Online Timer - https://timer.onlinealarmkur.com/en/" id="337" name="Google Shape;337;p51" title="15 Minute Timer">
            <a:hlinkClick r:id="rId5"/>
          </p:cNvPr>
          <p:cNvPicPr preferRelativeResize="0"/>
          <p:nvPr/>
        </p:nvPicPr>
        <p:blipFill>
          <a:blip r:embed="rId6">
            <a:alphaModFix/>
          </a:blip>
          <a:stretch>
            <a:fillRect/>
          </a:stretch>
        </p:blipFill>
        <p:spPr>
          <a:xfrm>
            <a:off x="5799025" y="32625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2"/>
          <p:cNvPicPr preferRelativeResize="0"/>
          <p:nvPr/>
        </p:nvPicPr>
        <p:blipFill>
          <a:blip r:embed="rId3">
            <a:alphaModFix/>
          </a:blip>
          <a:stretch>
            <a:fillRect/>
          </a:stretch>
        </p:blipFill>
        <p:spPr>
          <a:xfrm>
            <a:off x="0" y="0"/>
            <a:ext cx="9144002" cy="5154995"/>
          </a:xfrm>
          <a:prstGeom prst="rect">
            <a:avLst/>
          </a:prstGeom>
          <a:noFill/>
          <a:ln>
            <a:noFill/>
          </a:ln>
        </p:spPr>
      </p:pic>
      <p:sp>
        <p:nvSpPr>
          <p:cNvPr id="343" name="Google Shape;343;p52"/>
          <p:cNvSpPr txBox="1"/>
          <p:nvPr/>
        </p:nvSpPr>
        <p:spPr>
          <a:xfrm>
            <a:off x="398850" y="282375"/>
            <a:ext cx="2684700" cy="4905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2100">
                <a:solidFill>
                  <a:srgbClr val="EDEDED"/>
                </a:solidFill>
                <a:latin typeface="Lexend"/>
                <a:ea typeface="Lexend"/>
                <a:cs typeface="Lexend"/>
                <a:sym typeface="Lexend"/>
              </a:rPr>
              <a:t>[API Integrations]</a:t>
            </a:r>
            <a:endParaRPr b="1" i="0" sz="2100" u="none" cap="none" strike="noStrike">
              <a:solidFill>
                <a:srgbClr val="EDEDED"/>
              </a:solidFill>
              <a:latin typeface="Lexend"/>
              <a:ea typeface="Lexend"/>
              <a:cs typeface="Lexend"/>
              <a:sym typeface="Lexe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3"/>
          <p:cNvPicPr preferRelativeResize="0"/>
          <p:nvPr/>
        </p:nvPicPr>
        <p:blipFill>
          <a:blip r:embed="rId3">
            <a:alphaModFix/>
          </a:blip>
          <a:stretch>
            <a:fillRect/>
          </a:stretch>
        </p:blipFill>
        <p:spPr>
          <a:xfrm>
            <a:off x="152400" y="349738"/>
            <a:ext cx="8839200" cy="4444018"/>
          </a:xfrm>
          <a:prstGeom prst="rect">
            <a:avLst/>
          </a:prstGeom>
          <a:noFill/>
          <a:ln>
            <a:noFill/>
          </a:ln>
        </p:spPr>
      </p:pic>
      <p:pic>
        <p:nvPicPr>
          <p:cNvPr id="349" name="Google Shape;349;p53"/>
          <p:cNvPicPr preferRelativeResize="0"/>
          <p:nvPr/>
        </p:nvPicPr>
        <p:blipFill>
          <a:blip r:embed="rId4">
            <a:alphaModFix/>
          </a:blip>
          <a:stretch>
            <a:fillRect/>
          </a:stretch>
        </p:blipFill>
        <p:spPr>
          <a:xfrm>
            <a:off x="7800013" y="559447"/>
            <a:ext cx="1056300" cy="1070770"/>
          </a:xfrm>
          <a:prstGeom prst="rect">
            <a:avLst/>
          </a:prstGeom>
          <a:noFill/>
          <a:ln>
            <a:noFill/>
          </a:ln>
        </p:spPr>
      </p:pic>
      <p:sp>
        <p:nvSpPr>
          <p:cNvPr id="350" name="Google Shape;350;p53"/>
          <p:cNvSpPr txBox="1"/>
          <p:nvPr/>
        </p:nvSpPr>
        <p:spPr>
          <a:xfrm>
            <a:off x="7800013" y="1648400"/>
            <a:ext cx="10563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 sz="1300">
                <a:solidFill>
                  <a:srgbClr val="1B1464"/>
                </a:solidFill>
                <a:latin typeface="Lexend"/>
                <a:ea typeface="Lexend"/>
                <a:cs typeface="Lexend"/>
                <a:sym typeface="Lexend"/>
              </a:rPr>
              <a:t>Edge Functions</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46A"/>
        </a:solidFill>
      </p:bgPr>
    </p:bg>
    <p:spTree>
      <p:nvGrpSpPr>
        <p:cNvPr id="55" name="Shape 55"/>
        <p:cNvGrpSpPr/>
        <p:nvPr/>
      </p:nvGrpSpPr>
      <p:grpSpPr>
        <a:xfrm>
          <a:off x="0" y="0"/>
          <a:ext cx="0" cy="0"/>
          <a:chOff x="0" y="0"/>
          <a:chExt cx="0" cy="0"/>
        </a:xfrm>
      </p:grpSpPr>
      <p:sp>
        <p:nvSpPr>
          <p:cNvPr id="56" name="Google Shape;56;p9"/>
          <p:cNvSpPr txBox="1"/>
          <p:nvPr/>
        </p:nvSpPr>
        <p:spPr>
          <a:xfrm>
            <a:off x="319650" y="2033100"/>
            <a:ext cx="85047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5800">
                <a:solidFill>
                  <a:srgbClr val="FFFFFF"/>
                </a:solidFill>
                <a:latin typeface="Lexend Medium"/>
                <a:ea typeface="Lexend Medium"/>
                <a:cs typeface="Lexend Medium"/>
                <a:sym typeface="Lexend Medium"/>
              </a:rPr>
              <a:t>Che cos’è un’API?</a:t>
            </a:r>
            <a:endParaRPr sz="5800">
              <a:solidFill>
                <a:srgbClr val="FFFFFF"/>
              </a:solidFill>
              <a:latin typeface="Lexend Medium"/>
              <a:ea typeface="Lexend Medium"/>
              <a:cs typeface="Lexend Medium"/>
              <a:sym typeface="Lexend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54"/>
          <p:cNvPicPr preferRelativeResize="0"/>
          <p:nvPr/>
        </p:nvPicPr>
        <p:blipFill>
          <a:blip r:embed="rId3">
            <a:alphaModFix/>
          </a:blip>
          <a:stretch>
            <a:fillRect/>
          </a:stretch>
        </p:blipFill>
        <p:spPr>
          <a:xfrm>
            <a:off x="249288" y="265022"/>
            <a:ext cx="1056300" cy="1070770"/>
          </a:xfrm>
          <a:prstGeom prst="rect">
            <a:avLst/>
          </a:prstGeom>
          <a:noFill/>
          <a:ln>
            <a:noFill/>
          </a:ln>
        </p:spPr>
      </p:pic>
      <p:sp>
        <p:nvSpPr>
          <p:cNvPr id="356" name="Google Shape;356;p54"/>
          <p:cNvSpPr txBox="1"/>
          <p:nvPr/>
        </p:nvSpPr>
        <p:spPr>
          <a:xfrm>
            <a:off x="1299925" y="561900"/>
            <a:ext cx="50799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900">
                <a:solidFill>
                  <a:srgbClr val="1B1464"/>
                </a:solidFill>
                <a:latin typeface="Lexend"/>
                <a:ea typeface="Lexend"/>
                <a:cs typeface="Lexend"/>
                <a:sym typeface="Lexend"/>
              </a:rPr>
              <a:t>Edge Functions - </a:t>
            </a:r>
            <a:r>
              <a:rPr lang="it" sz="1900">
                <a:solidFill>
                  <a:srgbClr val="1B1464"/>
                </a:solidFill>
                <a:latin typeface="Nunito"/>
                <a:ea typeface="Nunito"/>
                <a:cs typeface="Nunito"/>
                <a:sym typeface="Nunito"/>
              </a:rPr>
              <a:t>Funzioni sul backend</a:t>
            </a:r>
            <a:endParaRPr sz="1900">
              <a:latin typeface="Nunito"/>
              <a:ea typeface="Nunito"/>
              <a:cs typeface="Nunito"/>
              <a:sym typeface="Nunito"/>
            </a:endParaRPr>
          </a:p>
        </p:txBody>
      </p:sp>
      <p:sp>
        <p:nvSpPr>
          <p:cNvPr id="357" name="Google Shape;357;p54"/>
          <p:cNvSpPr txBox="1"/>
          <p:nvPr/>
        </p:nvSpPr>
        <p:spPr>
          <a:xfrm>
            <a:off x="1026100" y="2040850"/>
            <a:ext cx="71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4200">
                <a:solidFill>
                  <a:schemeClr val="dk1"/>
                </a:solidFill>
              </a:rPr>
              <a:t>✅</a:t>
            </a:r>
            <a:endParaRPr sz="4500"/>
          </a:p>
        </p:txBody>
      </p:sp>
      <p:sp>
        <p:nvSpPr>
          <p:cNvPr id="358" name="Google Shape;358;p54"/>
          <p:cNvSpPr txBox="1"/>
          <p:nvPr/>
        </p:nvSpPr>
        <p:spPr>
          <a:xfrm>
            <a:off x="475600" y="2977000"/>
            <a:ext cx="1820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1B1464"/>
                </a:solidFill>
                <a:latin typeface="Lexend Medium"/>
                <a:ea typeface="Lexend Medium"/>
                <a:cs typeface="Lexend Medium"/>
                <a:sym typeface="Lexend Medium"/>
              </a:rPr>
              <a:t>Validare dati prima di salvarli</a:t>
            </a:r>
            <a:endParaRPr sz="1900">
              <a:solidFill>
                <a:srgbClr val="1B1464"/>
              </a:solidFill>
              <a:latin typeface="Lexend Medium"/>
              <a:ea typeface="Lexend Medium"/>
              <a:cs typeface="Lexend Medium"/>
              <a:sym typeface="Lexend Medium"/>
            </a:endParaRPr>
          </a:p>
        </p:txBody>
      </p:sp>
      <p:sp>
        <p:nvSpPr>
          <p:cNvPr id="359" name="Google Shape;359;p54"/>
          <p:cNvSpPr txBox="1"/>
          <p:nvPr/>
        </p:nvSpPr>
        <p:spPr>
          <a:xfrm>
            <a:off x="3157600" y="2040850"/>
            <a:ext cx="71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4200">
                <a:solidFill>
                  <a:schemeClr val="dk1"/>
                </a:solidFill>
              </a:rPr>
              <a:t>⚙️</a:t>
            </a:r>
            <a:endParaRPr sz="4500"/>
          </a:p>
        </p:txBody>
      </p:sp>
      <p:sp>
        <p:nvSpPr>
          <p:cNvPr id="360" name="Google Shape;360;p54"/>
          <p:cNvSpPr txBox="1"/>
          <p:nvPr/>
        </p:nvSpPr>
        <p:spPr>
          <a:xfrm>
            <a:off x="2607100" y="2977000"/>
            <a:ext cx="1820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1B1464"/>
                </a:solidFill>
                <a:latin typeface="Lexend Medium"/>
                <a:ea typeface="Lexend Medium"/>
                <a:cs typeface="Lexend Medium"/>
                <a:sym typeface="Lexend Medium"/>
              </a:rPr>
              <a:t>Automatizzare azioni</a:t>
            </a:r>
            <a:endParaRPr sz="1900">
              <a:solidFill>
                <a:srgbClr val="1B1464"/>
              </a:solidFill>
              <a:latin typeface="Lexend Medium"/>
              <a:ea typeface="Lexend Medium"/>
              <a:cs typeface="Lexend Medium"/>
              <a:sym typeface="Lexend Medium"/>
            </a:endParaRPr>
          </a:p>
        </p:txBody>
      </p:sp>
      <p:sp>
        <p:nvSpPr>
          <p:cNvPr id="361" name="Google Shape;361;p54"/>
          <p:cNvSpPr txBox="1"/>
          <p:nvPr/>
        </p:nvSpPr>
        <p:spPr>
          <a:xfrm>
            <a:off x="5277900" y="2040850"/>
            <a:ext cx="71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4200">
                <a:solidFill>
                  <a:schemeClr val="dk1"/>
                </a:solidFill>
              </a:rPr>
              <a:t>🔁</a:t>
            </a:r>
            <a:endParaRPr sz="4200">
              <a:solidFill>
                <a:schemeClr val="dk1"/>
              </a:solidFill>
            </a:endParaRPr>
          </a:p>
        </p:txBody>
      </p:sp>
      <p:sp>
        <p:nvSpPr>
          <p:cNvPr id="362" name="Google Shape;362;p54"/>
          <p:cNvSpPr txBox="1"/>
          <p:nvPr/>
        </p:nvSpPr>
        <p:spPr>
          <a:xfrm>
            <a:off x="4727400" y="2977000"/>
            <a:ext cx="1820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1B1464"/>
                </a:solidFill>
                <a:latin typeface="Lexend Medium"/>
                <a:ea typeface="Lexend Medium"/>
                <a:cs typeface="Lexend Medium"/>
                <a:sym typeface="Lexend Medium"/>
              </a:rPr>
              <a:t>Proteggere una chiamata API</a:t>
            </a:r>
            <a:endParaRPr sz="1900">
              <a:solidFill>
                <a:srgbClr val="1B1464"/>
              </a:solidFill>
              <a:latin typeface="Lexend Medium"/>
              <a:ea typeface="Lexend Medium"/>
              <a:cs typeface="Lexend Medium"/>
              <a:sym typeface="Lexend Medium"/>
            </a:endParaRPr>
          </a:p>
        </p:txBody>
      </p:sp>
      <p:sp>
        <p:nvSpPr>
          <p:cNvPr id="363" name="Google Shape;363;p54"/>
          <p:cNvSpPr txBox="1"/>
          <p:nvPr/>
        </p:nvSpPr>
        <p:spPr>
          <a:xfrm>
            <a:off x="7398200" y="2040850"/>
            <a:ext cx="71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4200">
                <a:solidFill>
                  <a:schemeClr val="dk1"/>
                </a:solidFill>
              </a:rPr>
              <a:t>🔐</a:t>
            </a:r>
            <a:endParaRPr sz="4500"/>
          </a:p>
        </p:txBody>
      </p:sp>
      <p:sp>
        <p:nvSpPr>
          <p:cNvPr id="364" name="Google Shape;364;p54"/>
          <p:cNvSpPr txBox="1"/>
          <p:nvPr/>
        </p:nvSpPr>
        <p:spPr>
          <a:xfrm>
            <a:off x="6847700" y="2977000"/>
            <a:ext cx="1820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1B1464"/>
                </a:solidFill>
                <a:latin typeface="Lexend Medium"/>
                <a:ea typeface="Lexend Medium"/>
                <a:cs typeface="Lexend Medium"/>
                <a:sym typeface="Lexend Medium"/>
              </a:rPr>
              <a:t>Rispondere a eventi webhook</a:t>
            </a:r>
            <a:endParaRPr sz="1900">
              <a:solidFill>
                <a:srgbClr val="1B1464"/>
              </a:solidFill>
              <a:latin typeface="Lexend Medium"/>
              <a:ea typeface="Lexend Medium"/>
              <a:cs typeface="Lexend Medium"/>
              <a:sym typeface="Lexend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55"/>
          <p:cNvPicPr preferRelativeResize="0"/>
          <p:nvPr/>
        </p:nvPicPr>
        <p:blipFill rotWithShape="1">
          <a:blip r:embed="rId3">
            <a:alphaModFix/>
          </a:blip>
          <a:srcRect b="0" l="5555" r="5555" t="0"/>
          <a:stretch/>
        </p:blipFill>
        <p:spPr>
          <a:xfrm>
            <a:off x="0" y="0"/>
            <a:ext cx="9144003" cy="51435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nvSpPr>
        <p:spPr>
          <a:xfrm>
            <a:off x="2908300" y="-430600"/>
            <a:ext cx="18675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0"/>
              <a:buFont typeface="Arial"/>
              <a:buNone/>
            </a:pPr>
            <a:r>
              <a:rPr b="1" i="0" lang="it" sz="20000" u="none" cap="none" strike="noStrike">
                <a:solidFill>
                  <a:srgbClr val="EEEEEE"/>
                </a:solidFill>
                <a:latin typeface="Lexend"/>
                <a:ea typeface="Lexend"/>
                <a:cs typeface="Lexend"/>
                <a:sym typeface="Lexend"/>
              </a:rPr>
              <a:t>“</a:t>
            </a:r>
            <a:endParaRPr b="1" i="0" sz="20000" u="none" cap="none" strike="noStrike">
              <a:solidFill>
                <a:srgbClr val="EEEEEE"/>
              </a:solidFill>
              <a:latin typeface="Lexend"/>
              <a:ea typeface="Lexend"/>
              <a:cs typeface="Lexend"/>
              <a:sym typeface="Lexend"/>
            </a:endParaRPr>
          </a:p>
        </p:txBody>
      </p:sp>
      <p:pic>
        <p:nvPicPr>
          <p:cNvPr id="375" name="Google Shape;375;p56"/>
          <p:cNvPicPr preferRelativeResize="0"/>
          <p:nvPr/>
        </p:nvPicPr>
        <p:blipFill>
          <a:blip r:embed="rId3">
            <a:alphaModFix/>
          </a:blip>
          <a:stretch>
            <a:fillRect/>
          </a:stretch>
        </p:blipFill>
        <p:spPr>
          <a:xfrm>
            <a:off x="1168400" y="596900"/>
            <a:ext cx="1600200" cy="1600200"/>
          </a:xfrm>
          <a:prstGeom prst="roundRect">
            <a:avLst>
              <a:gd fmla="val 5921" name="adj"/>
            </a:avLst>
          </a:prstGeom>
          <a:noFill/>
          <a:ln cap="flat" cmpd="sng" w="28575">
            <a:solidFill>
              <a:srgbClr val="1B1464"/>
            </a:solidFill>
            <a:prstDash val="solid"/>
            <a:round/>
            <a:headEnd len="sm" w="sm" type="none"/>
            <a:tailEnd len="sm" w="sm" type="none"/>
          </a:ln>
        </p:spPr>
      </p:pic>
      <p:sp>
        <p:nvSpPr>
          <p:cNvPr id="376" name="Google Shape;376;p56"/>
          <p:cNvSpPr txBox="1"/>
          <p:nvPr/>
        </p:nvSpPr>
        <p:spPr>
          <a:xfrm>
            <a:off x="468500" y="24295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chemeClr val="dk1"/>
                </a:solidFill>
                <a:latin typeface="Lexend Medium"/>
                <a:ea typeface="Lexend Medium"/>
                <a:cs typeface="Lexend Medium"/>
                <a:sym typeface="Lexend Medium"/>
              </a:rPr>
              <a:t>Brian Chesky</a:t>
            </a:r>
            <a:endParaRPr sz="2000">
              <a:solidFill>
                <a:schemeClr val="dk1"/>
              </a:solidFill>
              <a:latin typeface="Lexend Medium"/>
              <a:ea typeface="Lexend Medium"/>
              <a:cs typeface="Lexend Medium"/>
              <a:sym typeface="Lexend Medium"/>
            </a:endParaRPr>
          </a:p>
        </p:txBody>
      </p:sp>
      <p:sp>
        <p:nvSpPr>
          <p:cNvPr id="377" name="Google Shape;377;p56"/>
          <p:cNvSpPr txBox="1"/>
          <p:nvPr/>
        </p:nvSpPr>
        <p:spPr>
          <a:xfrm>
            <a:off x="468500" y="2922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u="sng">
                <a:solidFill>
                  <a:schemeClr val="hlink"/>
                </a:solidFill>
                <a:latin typeface="Lexend"/>
                <a:ea typeface="Lexend"/>
                <a:cs typeface="Lexend"/>
                <a:sym typeface="Lexend"/>
                <a:hlinkClick r:id="rId4"/>
              </a:rPr>
              <a:t>@bchesky</a:t>
            </a:r>
            <a:endParaRPr sz="1200">
              <a:solidFill>
                <a:schemeClr val="dk1"/>
              </a:solidFill>
              <a:latin typeface="Lexend"/>
              <a:ea typeface="Lexend"/>
              <a:cs typeface="Lexend"/>
              <a:sym typeface="Lexend"/>
            </a:endParaRPr>
          </a:p>
        </p:txBody>
      </p:sp>
      <p:sp>
        <p:nvSpPr>
          <p:cNvPr id="378" name="Google Shape;378;p56"/>
          <p:cNvSpPr txBox="1"/>
          <p:nvPr/>
        </p:nvSpPr>
        <p:spPr>
          <a:xfrm>
            <a:off x="531500" y="3381000"/>
            <a:ext cx="28740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Airbnb Co-founder and Chief Executive Officer</a:t>
            </a:r>
            <a:endParaRPr b="1" sz="1200">
              <a:latin typeface="Lexend"/>
              <a:ea typeface="Lexend"/>
              <a:cs typeface="Lexend"/>
              <a:sym typeface="Lexend"/>
            </a:endParaRPr>
          </a:p>
        </p:txBody>
      </p:sp>
      <p:sp>
        <p:nvSpPr>
          <p:cNvPr id="379" name="Google Shape;379;p56"/>
          <p:cNvSpPr txBox="1"/>
          <p:nvPr/>
        </p:nvSpPr>
        <p:spPr>
          <a:xfrm>
            <a:off x="3806825" y="1220175"/>
            <a:ext cx="4779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Light"/>
                <a:ea typeface="Lexend Light"/>
                <a:cs typeface="Lexend Light"/>
                <a:sym typeface="Lexend Light"/>
              </a:rPr>
              <a:t>Team,</a:t>
            </a:r>
            <a:endParaRPr>
              <a:latin typeface="Lexend Light"/>
              <a:ea typeface="Lexend Light"/>
              <a:cs typeface="Lexend Light"/>
              <a:sym typeface="Lexend Light"/>
            </a:endParaRPr>
          </a:p>
          <a:p>
            <a:pPr indent="0" lvl="0" marL="0" rtl="0" algn="l">
              <a:spcBef>
                <a:spcPts val="0"/>
              </a:spcBef>
              <a:spcAft>
                <a:spcPts val="0"/>
              </a:spcAft>
              <a:buNone/>
            </a:pPr>
            <a:r>
              <a:t/>
            </a:r>
            <a:endParaRPr>
              <a:latin typeface="Lexend Light"/>
              <a:ea typeface="Lexend Light"/>
              <a:cs typeface="Lexend Light"/>
              <a:sym typeface="Lexend Light"/>
            </a:endParaRPr>
          </a:p>
          <a:p>
            <a:pPr indent="0" lvl="0" marL="0" rtl="0" algn="l">
              <a:spcBef>
                <a:spcPts val="0"/>
              </a:spcBef>
              <a:spcAft>
                <a:spcPts val="0"/>
              </a:spcAft>
              <a:buNone/>
            </a:pPr>
            <a:r>
              <a:rPr lang="it">
                <a:latin typeface="Lexend Light"/>
                <a:ea typeface="Lexend Light"/>
                <a:cs typeface="Lexend Light"/>
                <a:sym typeface="Lexend Light"/>
              </a:rPr>
              <a:t>vorrei esplorare la possibilità di lanciare un abbonamento annuale chiamato </a:t>
            </a:r>
            <a:r>
              <a:rPr b="1" lang="it">
                <a:solidFill>
                  <a:srgbClr val="0D046A"/>
                </a:solidFill>
                <a:latin typeface="Lexend"/>
                <a:ea typeface="Lexend"/>
                <a:cs typeface="Lexend"/>
                <a:sym typeface="Lexend"/>
              </a:rPr>
              <a:t>Airbnb TravelSafe</a:t>
            </a:r>
            <a:r>
              <a:rPr lang="it">
                <a:latin typeface="Lexend Light"/>
                <a:ea typeface="Lexend Light"/>
                <a:cs typeface="Lexend Light"/>
                <a:sym typeface="Lexend Light"/>
              </a:rPr>
              <a:t>, un’assicurazione pensata per offrire maggiore tranquillità a tutti i nostri ospiti durante i viaggi.</a:t>
            </a:r>
            <a:endParaRPr>
              <a:latin typeface="Lexend Light"/>
              <a:ea typeface="Lexend Light"/>
              <a:cs typeface="Lexend Light"/>
              <a:sym typeface="Lexend Light"/>
            </a:endParaRPr>
          </a:p>
          <a:p>
            <a:pPr indent="0" lvl="0" marL="0" rtl="0" algn="l">
              <a:spcBef>
                <a:spcPts val="0"/>
              </a:spcBef>
              <a:spcAft>
                <a:spcPts val="0"/>
              </a:spcAft>
              <a:buNone/>
            </a:pPr>
            <a:r>
              <a:t/>
            </a:r>
            <a:endParaRPr>
              <a:latin typeface="Lexend Light"/>
              <a:ea typeface="Lexend Light"/>
              <a:cs typeface="Lexend Light"/>
              <a:sym typeface="Lexend Light"/>
            </a:endParaRPr>
          </a:p>
          <a:p>
            <a:pPr indent="0" lvl="0" marL="0" rtl="0" algn="l">
              <a:spcBef>
                <a:spcPts val="0"/>
              </a:spcBef>
              <a:spcAft>
                <a:spcPts val="0"/>
              </a:spcAft>
              <a:buNone/>
            </a:pPr>
            <a:r>
              <a:rPr lang="it">
                <a:latin typeface="Lexend Light"/>
                <a:ea typeface="Lexend Light"/>
                <a:cs typeface="Lexend Light"/>
                <a:sym typeface="Lexend Light"/>
              </a:rPr>
              <a:t>Riuscite a preparare una demo?</a:t>
            </a:r>
            <a:endParaRPr>
              <a:latin typeface="Lexend Light"/>
              <a:ea typeface="Lexend Light"/>
              <a:cs typeface="Lexend Light"/>
              <a:sym typeface="Lexend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7"/>
          <p:cNvPicPr preferRelativeResize="0"/>
          <p:nvPr/>
        </p:nvPicPr>
        <p:blipFill>
          <a:blip r:embed="rId3">
            <a:alphaModFix/>
          </a:blip>
          <a:stretch>
            <a:fillRect/>
          </a:stretch>
        </p:blipFill>
        <p:spPr>
          <a:xfrm>
            <a:off x="2356650" y="2268675"/>
            <a:ext cx="786600" cy="786600"/>
          </a:xfrm>
          <a:prstGeom prst="rect">
            <a:avLst/>
          </a:prstGeom>
          <a:noFill/>
          <a:ln>
            <a:noFill/>
          </a:ln>
        </p:spPr>
      </p:pic>
      <p:sp>
        <p:nvSpPr>
          <p:cNvPr id="385" name="Google Shape;385;p57"/>
          <p:cNvSpPr txBox="1"/>
          <p:nvPr/>
        </p:nvSpPr>
        <p:spPr>
          <a:xfrm>
            <a:off x="491825" y="351775"/>
            <a:ext cx="44949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900">
                <a:solidFill>
                  <a:srgbClr val="1B1464"/>
                </a:solidFill>
                <a:latin typeface="Lexend"/>
                <a:ea typeface="Lexend"/>
                <a:cs typeface="Lexend"/>
                <a:sym typeface="Lexend"/>
              </a:rPr>
              <a:t>Integrazione Stripe - </a:t>
            </a:r>
            <a:r>
              <a:rPr b="1" lang="it" sz="1900">
                <a:solidFill>
                  <a:srgbClr val="1B1464"/>
                </a:solidFill>
                <a:latin typeface="Lexend"/>
                <a:ea typeface="Lexend"/>
                <a:cs typeface="Lexend"/>
                <a:sym typeface="Lexend"/>
              </a:rPr>
              <a:t>Architettura</a:t>
            </a:r>
            <a:endParaRPr sz="1900">
              <a:latin typeface="Nunito"/>
              <a:ea typeface="Nunito"/>
              <a:cs typeface="Nunito"/>
              <a:sym typeface="Nunito"/>
            </a:endParaRPr>
          </a:p>
        </p:txBody>
      </p:sp>
      <p:pic>
        <p:nvPicPr>
          <p:cNvPr id="386" name="Google Shape;386;p57"/>
          <p:cNvPicPr preferRelativeResize="0"/>
          <p:nvPr/>
        </p:nvPicPr>
        <p:blipFill>
          <a:blip r:embed="rId4">
            <a:alphaModFix/>
          </a:blip>
          <a:stretch>
            <a:fillRect/>
          </a:stretch>
        </p:blipFill>
        <p:spPr>
          <a:xfrm>
            <a:off x="4338350" y="1052875"/>
            <a:ext cx="589350" cy="589350"/>
          </a:xfrm>
          <a:prstGeom prst="rect">
            <a:avLst/>
          </a:prstGeom>
          <a:noFill/>
          <a:ln>
            <a:noFill/>
          </a:ln>
        </p:spPr>
      </p:pic>
      <p:pic>
        <p:nvPicPr>
          <p:cNvPr id="387" name="Google Shape;387;p57"/>
          <p:cNvPicPr preferRelativeResize="0"/>
          <p:nvPr/>
        </p:nvPicPr>
        <p:blipFill>
          <a:blip r:embed="rId5">
            <a:alphaModFix/>
          </a:blip>
          <a:stretch>
            <a:fillRect/>
          </a:stretch>
        </p:blipFill>
        <p:spPr>
          <a:xfrm>
            <a:off x="5724125" y="2268675"/>
            <a:ext cx="1047992" cy="786601"/>
          </a:xfrm>
          <a:prstGeom prst="rect">
            <a:avLst/>
          </a:prstGeom>
          <a:noFill/>
          <a:ln>
            <a:noFill/>
          </a:ln>
        </p:spPr>
      </p:pic>
      <p:pic>
        <p:nvPicPr>
          <p:cNvPr id="388" name="Google Shape;388;p57"/>
          <p:cNvPicPr preferRelativeResize="0"/>
          <p:nvPr/>
        </p:nvPicPr>
        <p:blipFill>
          <a:blip r:embed="rId4">
            <a:alphaModFix/>
          </a:blip>
          <a:stretch>
            <a:fillRect/>
          </a:stretch>
        </p:blipFill>
        <p:spPr>
          <a:xfrm>
            <a:off x="2455275" y="3880675"/>
            <a:ext cx="589350" cy="589350"/>
          </a:xfrm>
          <a:prstGeom prst="rect">
            <a:avLst/>
          </a:prstGeom>
          <a:noFill/>
          <a:ln>
            <a:noFill/>
          </a:ln>
        </p:spPr>
      </p:pic>
      <p:cxnSp>
        <p:nvCxnSpPr>
          <p:cNvPr id="389" name="Google Shape;389;p57"/>
          <p:cNvCxnSpPr/>
          <p:nvPr/>
        </p:nvCxnSpPr>
        <p:spPr>
          <a:xfrm flipH="1" rot="10800000">
            <a:off x="3290050" y="1654625"/>
            <a:ext cx="728400" cy="532200"/>
          </a:xfrm>
          <a:prstGeom prst="straightConnector1">
            <a:avLst/>
          </a:prstGeom>
          <a:noFill/>
          <a:ln cap="flat" cmpd="sng" w="38100">
            <a:solidFill>
              <a:schemeClr val="dk2"/>
            </a:solidFill>
            <a:prstDash val="solid"/>
            <a:round/>
            <a:headEnd len="med" w="med" type="none"/>
            <a:tailEnd len="med" w="med" type="triangle"/>
          </a:ln>
        </p:spPr>
      </p:cxnSp>
      <p:cxnSp>
        <p:nvCxnSpPr>
          <p:cNvPr id="390" name="Google Shape;390;p57"/>
          <p:cNvCxnSpPr/>
          <p:nvPr/>
        </p:nvCxnSpPr>
        <p:spPr>
          <a:xfrm>
            <a:off x="5251075" y="1682575"/>
            <a:ext cx="616500" cy="574500"/>
          </a:xfrm>
          <a:prstGeom prst="straightConnector1">
            <a:avLst/>
          </a:prstGeom>
          <a:noFill/>
          <a:ln cap="flat" cmpd="sng" w="38100">
            <a:solidFill>
              <a:schemeClr val="dk2"/>
            </a:solidFill>
            <a:prstDash val="solid"/>
            <a:round/>
            <a:headEnd len="med" w="med" type="none"/>
            <a:tailEnd len="med" w="med" type="triangle"/>
          </a:ln>
        </p:spPr>
      </p:cxnSp>
      <p:cxnSp>
        <p:nvCxnSpPr>
          <p:cNvPr id="391" name="Google Shape;391;p57"/>
          <p:cNvCxnSpPr/>
          <p:nvPr/>
        </p:nvCxnSpPr>
        <p:spPr>
          <a:xfrm flipH="1">
            <a:off x="3611975" y="2761125"/>
            <a:ext cx="1849200" cy="13800"/>
          </a:xfrm>
          <a:prstGeom prst="straightConnector1">
            <a:avLst/>
          </a:prstGeom>
          <a:noFill/>
          <a:ln cap="flat" cmpd="sng" w="38100">
            <a:solidFill>
              <a:schemeClr val="dk2"/>
            </a:solidFill>
            <a:prstDash val="solid"/>
            <a:round/>
            <a:headEnd len="med" w="med" type="none"/>
            <a:tailEnd len="med" w="med" type="triangle"/>
          </a:ln>
        </p:spPr>
      </p:cxnSp>
      <p:cxnSp>
        <p:nvCxnSpPr>
          <p:cNvPr id="392" name="Google Shape;392;p57"/>
          <p:cNvCxnSpPr>
            <a:stCxn id="384" idx="2"/>
            <a:endCxn id="388" idx="0"/>
          </p:cNvCxnSpPr>
          <p:nvPr/>
        </p:nvCxnSpPr>
        <p:spPr>
          <a:xfrm>
            <a:off x="2749950" y="3055275"/>
            <a:ext cx="0" cy="825300"/>
          </a:xfrm>
          <a:prstGeom prst="straightConnector1">
            <a:avLst/>
          </a:prstGeom>
          <a:noFill/>
          <a:ln cap="flat" cmpd="sng" w="38100">
            <a:solidFill>
              <a:schemeClr val="dk2"/>
            </a:solidFill>
            <a:prstDash val="solid"/>
            <a:round/>
            <a:headEnd len="med" w="med" type="none"/>
            <a:tailEnd len="med" w="med" type="triangle"/>
          </a:ln>
        </p:spPr>
      </p:cxnSp>
      <p:sp>
        <p:nvSpPr>
          <p:cNvPr id="393" name="Google Shape;393;p57"/>
          <p:cNvSpPr txBox="1"/>
          <p:nvPr/>
        </p:nvSpPr>
        <p:spPr>
          <a:xfrm>
            <a:off x="1558475" y="1545600"/>
            <a:ext cx="18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1 - Create checkout</a:t>
            </a:r>
            <a:endParaRPr/>
          </a:p>
        </p:txBody>
      </p:sp>
      <p:sp>
        <p:nvSpPr>
          <p:cNvPr id="394" name="Google Shape;394;p57"/>
          <p:cNvSpPr txBox="1"/>
          <p:nvPr/>
        </p:nvSpPr>
        <p:spPr>
          <a:xfrm>
            <a:off x="5858375" y="1545600"/>
            <a:ext cx="1849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2 - Webhook </a:t>
            </a:r>
            <a:br>
              <a:rPr lang="it"/>
            </a:br>
            <a:r>
              <a:rPr lang="it"/>
              <a:t>create customer</a:t>
            </a:r>
            <a:endParaRPr/>
          </a:p>
        </p:txBody>
      </p:sp>
      <p:sp>
        <p:nvSpPr>
          <p:cNvPr id="395" name="Google Shape;395;p57"/>
          <p:cNvSpPr txBox="1"/>
          <p:nvPr/>
        </p:nvSpPr>
        <p:spPr>
          <a:xfrm>
            <a:off x="3860975" y="2926600"/>
            <a:ext cx="154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3 - Subscription active</a:t>
            </a:r>
            <a:endParaRPr/>
          </a:p>
        </p:txBody>
      </p:sp>
      <p:sp>
        <p:nvSpPr>
          <p:cNvPr id="396" name="Google Shape;396;p57"/>
          <p:cNvSpPr txBox="1"/>
          <p:nvPr/>
        </p:nvSpPr>
        <p:spPr>
          <a:xfrm>
            <a:off x="911175" y="3055275"/>
            <a:ext cx="154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t>4 - Manage subscription</a:t>
            </a:r>
            <a:endParaRPr/>
          </a:p>
        </p:txBody>
      </p:sp>
      <p:sp>
        <p:nvSpPr>
          <p:cNvPr id="397" name="Google Shape;397;p57"/>
          <p:cNvSpPr txBox="1"/>
          <p:nvPr/>
        </p:nvSpPr>
        <p:spPr>
          <a:xfrm>
            <a:off x="4823700" y="940888"/>
            <a:ext cx="1278000" cy="4926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lang="it" sz="1000"/>
              <a:t>Product ID</a:t>
            </a:r>
            <a:endParaRPr sz="1000"/>
          </a:p>
          <a:p>
            <a:pPr indent="-292100" lvl="0" marL="457200" rtl="0" algn="l">
              <a:spcBef>
                <a:spcPts val="0"/>
              </a:spcBef>
              <a:spcAft>
                <a:spcPts val="0"/>
              </a:spcAft>
              <a:buSzPts val="1000"/>
              <a:buChar char="●"/>
            </a:pPr>
            <a:r>
              <a:rPr lang="it" sz="1000"/>
              <a:t>Price ID</a:t>
            </a:r>
            <a:endParaRPr sz="1000"/>
          </a:p>
        </p:txBody>
      </p:sp>
      <p:sp>
        <p:nvSpPr>
          <p:cNvPr id="398" name="Google Shape;398;p57"/>
          <p:cNvSpPr txBox="1"/>
          <p:nvPr/>
        </p:nvSpPr>
        <p:spPr>
          <a:xfrm>
            <a:off x="68525" y="390175"/>
            <a:ext cx="4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a:t>
            </a:r>
            <a:endParaRPr/>
          </a:p>
        </p:txBody>
      </p:sp>
      <p:sp>
        <p:nvSpPr>
          <p:cNvPr id="399" name="Google Shape;399;p57"/>
          <p:cNvSpPr txBox="1"/>
          <p:nvPr/>
        </p:nvSpPr>
        <p:spPr>
          <a:xfrm>
            <a:off x="1135175" y="1545600"/>
            <a:ext cx="4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a:t>
            </a:r>
            <a:endParaRPr/>
          </a:p>
        </p:txBody>
      </p:sp>
      <p:sp>
        <p:nvSpPr>
          <p:cNvPr id="400" name="Google Shape;400;p57"/>
          <p:cNvSpPr txBox="1"/>
          <p:nvPr/>
        </p:nvSpPr>
        <p:spPr>
          <a:xfrm>
            <a:off x="7799775" y="1545600"/>
            <a:ext cx="4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a:t>
            </a:r>
            <a:endParaRPr/>
          </a:p>
        </p:txBody>
      </p:sp>
      <p:sp>
        <p:nvSpPr>
          <p:cNvPr id="401" name="Google Shape;401;p57"/>
          <p:cNvSpPr txBox="1"/>
          <p:nvPr/>
        </p:nvSpPr>
        <p:spPr>
          <a:xfrm>
            <a:off x="4421375" y="3542200"/>
            <a:ext cx="4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a:t>
            </a:r>
            <a:endParaRPr/>
          </a:p>
        </p:txBody>
      </p:sp>
      <p:sp>
        <p:nvSpPr>
          <p:cNvPr id="402" name="Google Shape;402;p57"/>
          <p:cNvSpPr txBox="1"/>
          <p:nvPr/>
        </p:nvSpPr>
        <p:spPr>
          <a:xfrm>
            <a:off x="655225" y="3162975"/>
            <a:ext cx="4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8"/>
          <p:cNvSpPr txBox="1"/>
          <p:nvPr/>
        </p:nvSpPr>
        <p:spPr>
          <a:xfrm>
            <a:off x="491825" y="351775"/>
            <a:ext cx="50799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900">
                <a:solidFill>
                  <a:srgbClr val="1B1464"/>
                </a:solidFill>
                <a:latin typeface="Lexend"/>
                <a:ea typeface="Lexend"/>
                <a:cs typeface="Lexend"/>
                <a:sym typeface="Lexend"/>
              </a:rPr>
              <a:t>Prompt 1 - Create checkout session</a:t>
            </a:r>
            <a:endParaRPr sz="1900">
              <a:latin typeface="Nunito"/>
              <a:ea typeface="Nunito"/>
              <a:cs typeface="Nunito"/>
              <a:sym typeface="Nunito"/>
            </a:endParaRPr>
          </a:p>
        </p:txBody>
      </p:sp>
      <p:sp>
        <p:nvSpPr>
          <p:cNvPr id="408" name="Google Shape;408;p58"/>
          <p:cNvSpPr txBox="1"/>
          <p:nvPr/>
        </p:nvSpPr>
        <p:spPr>
          <a:xfrm>
            <a:off x="491825" y="968925"/>
            <a:ext cx="4532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Quando l'utente clicca su Abbonati ora, crea una checkout session di Stripe.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Product ID: prod_SWwiyvcurFvuJH</a:t>
            </a:r>
            <a:endParaRPr/>
          </a:p>
          <a:p>
            <a:pPr indent="0" lvl="0" marL="0" rtl="0" algn="l">
              <a:spcBef>
                <a:spcPts val="0"/>
              </a:spcBef>
              <a:spcAft>
                <a:spcPts val="0"/>
              </a:spcAft>
              <a:buNone/>
            </a:pPr>
            <a:r>
              <a:rPr lang="it"/>
              <a:t>Price ID: price_1RbsoyDQIEj5X529rIJKFuU8</a:t>
            </a:r>
            <a:endParaRPr/>
          </a:p>
        </p:txBody>
      </p:sp>
      <p:sp>
        <p:nvSpPr>
          <p:cNvPr id="409" name="Google Shape;409;p58"/>
          <p:cNvSpPr txBox="1"/>
          <p:nvPr/>
        </p:nvSpPr>
        <p:spPr>
          <a:xfrm>
            <a:off x="491825" y="3235200"/>
            <a:ext cx="408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Ho aggiunto STRIPE_SECRET_KEY a Edge Function Secrets in my Supabase project.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9"/>
          <p:cNvSpPr txBox="1"/>
          <p:nvPr/>
        </p:nvSpPr>
        <p:spPr>
          <a:xfrm>
            <a:off x="491825" y="351775"/>
            <a:ext cx="63729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900">
                <a:solidFill>
                  <a:srgbClr val="1B1464"/>
                </a:solidFill>
                <a:latin typeface="Lexend"/>
                <a:ea typeface="Lexend"/>
                <a:cs typeface="Lexend"/>
                <a:sym typeface="Lexend"/>
              </a:rPr>
              <a:t>Prompt 2 - Creare webhook di customer id</a:t>
            </a:r>
            <a:endParaRPr sz="1900">
              <a:latin typeface="Nunito"/>
              <a:ea typeface="Nunito"/>
              <a:cs typeface="Nunito"/>
              <a:sym typeface="Nunito"/>
            </a:endParaRPr>
          </a:p>
        </p:txBody>
      </p:sp>
      <p:sp>
        <p:nvSpPr>
          <p:cNvPr id="415" name="Google Shape;415;p59"/>
          <p:cNvSpPr txBox="1"/>
          <p:nvPr/>
        </p:nvSpPr>
        <p:spPr>
          <a:xfrm>
            <a:off x="491825" y="968925"/>
            <a:ext cx="4532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 Webhook per utenti abbonati</a:t>
            </a:r>
            <a:endParaRPr/>
          </a:p>
          <a:p>
            <a:pPr indent="0" lvl="0" marL="0" rtl="0" algn="l">
              <a:spcBef>
                <a:spcPts val="0"/>
              </a:spcBef>
              <a:spcAft>
                <a:spcPts val="0"/>
              </a:spcAft>
              <a:buNone/>
            </a:pPr>
            <a:r>
              <a:rPr lang="it"/>
              <a:t>Vorrei aggiungere un webhook per abbonamento creato che aggiunge il customer id alla tabella Profiles su Supabase.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Ecco qui un esempio di codice e la Signing Key di Stripe:</a:t>
            </a:r>
            <a:br>
              <a:rPr lang="it"/>
            </a:br>
            <a:br>
              <a:rPr lang="it"/>
            </a:br>
            <a:r>
              <a:rPr lang="it"/>
              <a:t>&lt;Aggiungi l’esempio dal sito di Stripe&gt;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0"/>
          <p:cNvSpPr txBox="1"/>
          <p:nvPr/>
        </p:nvSpPr>
        <p:spPr>
          <a:xfrm>
            <a:off x="491825" y="351775"/>
            <a:ext cx="69312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900">
                <a:solidFill>
                  <a:srgbClr val="1B1464"/>
                </a:solidFill>
                <a:latin typeface="Lexend"/>
                <a:ea typeface="Lexend"/>
                <a:cs typeface="Lexend"/>
                <a:sym typeface="Lexend"/>
              </a:rPr>
              <a:t>Prompt 3 - Creare edge function check customer id</a:t>
            </a:r>
            <a:endParaRPr sz="1900">
              <a:latin typeface="Nunito"/>
              <a:ea typeface="Nunito"/>
              <a:cs typeface="Nunito"/>
              <a:sym typeface="Nunito"/>
            </a:endParaRPr>
          </a:p>
        </p:txBody>
      </p:sp>
      <p:sp>
        <p:nvSpPr>
          <p:cNvPr id="421" name="Google Shape;421;p60"/>
          <p:cNvSpPr txBox="1"/>
          <p:nvPr/>
        </p:nvSpPr>
        <p:spPr>
          <a:xfrm>
            <a:off x="491825" y="968925"/>
            <a:ext cx="4532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(CHAT MODE)</a:t>
            </a:r>
            <a:br>
              <a:rPr lang="it"/>
            </a:br>
            <a:br>
              <a:rPr lang="it"/>
            </a:br>
            <a:r>
              <a:rPr lang="it"/>
              <a:t>Ora il webhook con Stripe funziona.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Se un utente ha un abbonamento, devi ora mostrare sulla pagina Abbonamento ATTIVO.</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1"/>
          <p:cNvSpPr txBox="1"/>
          <p:nvPr/>
        </p:nvSpPr>
        <p:spPr>
          <a:xfrm>
            <a:off x="491825" y="351775"/>
            <a:ext cx="69312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900">
                <a:solidFill>
                  <a:srgbClr val="1B1464"/>
                </a:solidFill>
                <a:latin typeface="Lexend"/>
                <a:ea typeface="Lexend"/>
                <a:cs typeface="Lexend"/>
                <a:sym typeface="Lexend"/>
              </a:rPr>
              <a:t>Prompt 4 - Gestione </a:t>
            </a:r>
            <a:r>
              <a:rPr b="1" lang="it" sz="1900">
                <a:solidFill>
                  <a:srgbClr val="1B1464"/>
                </a:solidFill>
                <a:latin typeface="Lexend"/>
                <a:ea typeface="Lexend"/>
                <a:cs typeface="Lexend"/>
                <a:sym typeface="Lexend"/>
              </a:rPr>
              <a:t>di abbonamento</a:t>
            </a:r>
            <a:endParaRPr sz="1900">
              <a:latin typeface="Nunito"/>
              <a:ea typeface="Nunito"/>
              <a:cs typeface="Nunito"/>
              <a:sym typeface="Nunito"/>
            </a:endParaRPr>
          </a:p>
        </p:txBody>
      </p:sp>
      <p:sp>
        <p:nvSpPr>
          <p:cNvPr id="427" name="Google Shape;427;p61"/>
          <p:cNvSpPr txBox="1"/>
          <p:nvPr/>
        </p:nvSpPr>
        <p:spPr>
          <a:xfrm>
            <a:off x="491825" y="968925"/>
            <a:ext cx="4532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Per il button Gestisci abbonamento per gli utenti abbonati, possiamo utilizzare il portal di Stripe </a:t>
            </a:r>
            <a:br>
              <a:rPr lang="it"/>
            </a:br>
            <a:br>
              <a:rPr lang="it"/>
            </a:br>
            <a:r>
              <a:rPr lang="it"/>
              <a:t>https://billing.stripe.com/p/login/test_4gM4gzbRz7IuggHeAqbMQ00</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62"/>
          <p:cNvPicPr preferRelativeResize="0"/>
          <p:nvPr/>
        </p:nvPicPr>
        <p:blipFill rotWithShape="1">
          <a:blip r:embed="rId3">
            <a:alphaModFix/>
          </a:blip>
          <a:srcRect b="0" l="3332" r="3332" t="0"/>
          <a:stretch/>
        </p:blipFill>
        <p:spPr>
          <a:xfrm>
            <a:off x="0" y="0"/>
            <a:ext cx="9144000"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63"/>
          <p:cNvPicPr preferRelativeResize="0"/>
          <p:nvPr/>
        </p:nvPicPr>
        <p:blipFill rotWithShape="1">
          <a:blip r:embed="rId3">
            <a:alphaModFix amt="21000"/>
          </a:blip>
          <a:srcRect b="7383" l="5646" r="7487" t="7849"/>
          <a:stretch/>
        </p:blipFill>
        <p:spPr>
          <a:xfrm>
            <a:off x="3561050" y="165250"/>
            <a:ext cx="5572127" cy="4175126"/>
          </a:xfrm>
          <a:prstGeom prst="rect">
            <a:avLst/>
          </a:prstGeom>
          <a:noFill/>
          <a:ln>
            <a:noFill/>
          </a:ln>
        </p:spPr>
      </p:pic>
      <p:sp>
        <p:nvSpPr>
          <p:cNvPr id="438" name="Google Shape;438;p63"/>
          <p:cNvSpPr txBox="1"/>
          <p:nvPr/>
        </p:nvSpPr>
        <p:spPr>
          <a:xfrm>
            <a:off x="291325" y="2896625"/>
            <a:ext cx="31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a:ea typeface="Lexend"/>
                <a:cs typeface="Lexend"/>
                <a:sym typeface="Lexend"/>
              </a:rPr>
              <a:t>Costruisci &amp; lancia il tuo nuovo progetto con Lovable AI</a:t>
            </a:r>
            <a:endParaRPr>
              <a:latin typeface="Lexend"/>
              <a:ea typeface="Lexend"/>
              <a:cs typeface="Lexend"/>
              <a:sym typeface="Lexend"/>
            </a:endParaRPr>
          </a:p>
        </p:txBody>
      </p:sp>
      <p:pic>
        <p:nvPicPr>
          <p:cNvPr id="439" name="Google Shape;439;p63"/>
          <p:cNvPicPr preferRelativeResize="0"/>
          <p:nvPr/>
        </p:nvPicPr>
        <p:blipFill>
          <a:blip r:embed="rId4">
            <a:alphaModFix amt="75000"/>
          </a:blip>
          <a:stretch>
            <a:fillRect/>
          </a:stretch>
        </p:blipFill>
        <p:spPr>
          <a:xfrm>
            <a:off x="4890225" y="914613"/>
            <a:ext cx="3314274" cy="3314274"/>
          </a:xfrm>
          <a:prstGeom prst="rect">
            <a:avLst/>
          </a:prstGeom>
          <a:noFill/>
          <a:ln>
            <a:noFill/>
          </a:ln>
        </p:spPr>
      </p:pic>
      <p:pic>
        <p:nvPicPr>
          <p:cNvPr id="440" name="Google Shape;440;p63"/>
          <p:cNvPicPr preferRelativeResize="0"/>
          <p:nvPr/>
        </p:nvPicPr>
        <p:blipFill>
          <a:blip r:embed="rId5">
            <a:alphaModFix amt="46000"/>
          </a:blip>
          <a:stretch>
            <a:fillRect/>
          </a:stretch>
        </p:blipFill>
        <p:spPr>
          <a:xfrm rot="-929287">
            <a:off x="7144600" y="1185100"/>
            <a:ext cx="926425" cy="926425"/>
          </a:xfrm>
          <a:prstGeom prst="rect">
            <a:avLst/>
          </a:prstGeom>
          <a:noFill/>
          <a:ln>
            <a:noFill/>
          </a:ln>
        </p:spPr>
      </p:pic>
      <p:pic>
        <p:nvPicPr>
          <p:cNvPr id="441" name="Google Shape;441;p63"/>
          <p:cNvPicPr preferRelativeResize="0"/>
          <p:nvPr/>
        </p:nvPicPr>
        <p:blipFill>
          <a:blip r:embed="rId6">
            <a:alphaModFix amt="89000"/>
          </a:blip>
          <a:stretch>
            <a:fillRect/>
          </a:stretch>
        </p:blipFill>
        <p:spPr>
          <a:xfrm>
            <a:off x="4675475" y="2001654"/>
            <a:ext cx="1231768" cy="1140175"/>
          </a:xfrm>
          <a:prstGeom prst="rect">
            <a:avLst/>
          </a:prstGeom>
          <a:noFill/>
          <a:ln>
            <a:noFill/>
          </a:ln>
        </p:spPr>
      </p:pic>
      <p:pic>
        <p:nvPicPr>
          <p:cNvPr id="442" name="Google Shape;442;p63"/>
          <p:cNvPicPr preferRelativeResize="0"/>
          <p:nvPr/>
        </p:nvPicPr>
        <p:blipFill>
          <a:blip r:embed="rId7">
            <a:alphaModFix amt="73000"/>
          </a:blip>
          <a:stretch>
            <a:fillRect/>
          </a:stretch>
        </p:blipFill>
        <p:spPr>
          <a:xfrm>
            <a:off x="6328624" y="488025"/>
            <a:ext cx="437474" cy="426601"/>
          </a:xfrm>
          <a:prstGeom prst="rect">
            <a:avLst/>
          </a:prstGeom>
          <a:noFill/>
          <a:ln>
            <a:noFill/>
          </a:ln>
        </p:spPr>
      </p:pic>
      <p:pic>
        <p:nvPicPr>
          <p:cNvPr id="443" name="Google Shape;443;p63"/>
          <p:cNvPicPr preferRelativeResize="0"/>
          <p:nvPr/>
        </p:nvPicPr>
        <p:blipFill>
          <a:blip r:embed="rId8">
            <a:alphaModFix amt="28000"/>
          </a:blip>
          <a:stretch>
            <a:fillRect/>
          </a:stretch>
        </p:blipFill>
        <p:spPr>
          <a:xfrm>
            <a:off x="7037737" y="2473164"/>
            <a:ext cx="1869750" cy="1353286"/>
          </a:xfrm>
          <a:prstGeom prst="rect">
            <a:avLst/>
          </a:prstGeom>
          <a:noFill/>
          <a:ln>
            <a:noFill/>
          </a:ln>
        </p:spPr>
      </p:pic>
      <p:sp>
        <p:nvSpPr>
          <p:cNvPr id="444" name="Google Shape;444;p63"/>
          <p:cNvSpPr txBox="1"/>
          <p:nvPr/>
        </p:nvSpPr>
        <p:spPr>
          <a:xfrm>
            <a:off x="291325" y="1376275"/>
            <a:ext cx="5017200" cy="13986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4000">
                <a:solidFill>
                  <a:srgbClr val="0D046A"/>
                </a:solidFill>
                <a:latin typeface="Lexend"/>
                <a:ea typeface="Lexend"/>
                <a:cs typeface="Lexend"/>
                <a:sym typeface="Lexend"/>
              </a:rPr>
              <a:t>AI Product Builders Challenge</a:t>
            </a:r>
            <a:endParaRPr b="1" sz="4000">
              <a:solidFill>
                <a:srgbClr val="0D046A"/>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0"/>
          <p:cNvSpPr txBox="1"/>
          <p:nvPr/>
        </p:nvSpPr>
        <p:spPr>
          <a:xfrm>
            <a:off x="319650" y="658675"/>
            <a:ext cx="85047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8000">
                <a:solidFill>
                  <a:srgbClr val="0D046A"/>
                </a:solidFill>
                <a:latin typeface="Lexend Medium"/>
                <a:ea typeface="Lexend Medium"/>
                <a:cs typeface="Lexend Medium"/>
                <a:sym typeface="Lexend Medium"/>
              </a:rPr>
              <a:t>API</a:t>
            </a:r>
            <a:endParaRPr sz="18000">
              <a:solidFill>
                <a:srgbClr val="0D046A"/>
              </a:solidFill>
              <a:latin typeface="Lexend Medium"/>
              <a:ea typeface="Lexend Medium"/>
              <a:cs typeface="Lexend Medium"/>
              <a:sym typeface="Lexend Medium"/>
            </a:endParaRPr>
          </a:p>
        </p:txBody>
      </p:sp>
      <p:grpSp>
        <p:nvGrpSpPr>
          <p:cNvPr id="62" name="Google Shape;62;p10"/>
          <p:cNvGrpSpPr/>
          <p:nvPr/>
        </p:nvGrpSpPr>
        <p:grpSpPr>
          <a:xfrm>
            <a:off x="2117288" y="3421225"/>
            <a:ext cx="4909425" cy="384900"/>
            <a:chOff x="2245600" y="3192625"/>
            <a:chExt cx="4909425" cy="384900"/>
          </a:xfrm>
        </p:grpSpPr>
        <p:sp>
          <p:nvSpPr>
            <p:cNvPr id="63" name="Google Shape;63;p10"/>
            <p:cNvSpPr txBox="1"/>
            <p:nvPr/>
          </p:nvSpPr>
          <p:spPr>
            <a:xfrm>
              <a:off x="2245600" y="3192625"/>
              <a:ext cx="199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300">
                  <a:solidFill>
                    <a:srgbClr val="0D046A"/>
                  </a:solidFill>
                  <a:latin typeface="Lexend Medium"/>
                  <a:ea typeface="Lexend Medium"/>
                  <a:cs typeface="Lexend Medium"/>
                  <a:sym typeface="Lexend Medium"/>
                </a:rPr>
                <a:t>APPLICATION</a:t>
              </a:r>
              <a:endParaRPr sz="1300">
                <a:solidFill>
                  <a:srgbClr val="0D046A"/>
                </a:solidFill>
                <a:latin typeface="Lexend Medium"/>
                <a:ea typeface="Lexend Medium"/>
                <a:cs typeface="Lexend Medium"/>
                <a:sym typeface="Lexend Medium"/>
              </a:endParaRPr>
            </a:p>
          </p:txBody>
        </p:sp>
        <p:sp>
          <p:nvSpPr>
            <p:cNvPr id="64" name="Google Shape;64;p10"/>
            <p:cNvSpPr txBox="1"/>
            <p:nvPr/>
          </p:nvSpPr>
          <p:spPr>
            <a:xfrm>
              <a:off x="3793425" y="3192625"/>
              <a:ext cx="199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300">
                  <a:solidFill>
                    <a:srgbClr val="0D046A"/>
                  </a:solidFill>
                  <a:latin typeface="Lexend Medium"/>
                  <a:ea typeface="Lexend Medium"/>
                  <a:cs typeface="Lexend Medium"/>
                  <a:sym typeface="Lexend Medium"/>
                </a:rPr>
                <a:t>PROGRAMMING</a:t>
              </a:r>
              <a:endParaRPr sz="1300">
                <a:solidFill>
                  <a:srgbClr val="0D046A"/>
                </a:solidFill>
                <a:latin typeface="Lexend Medium"/>
                <a:ea typeface="Lexend Medium"/>
                <a:cs typeface="Lexend Medium"/>
                <a:sym typeface="Lexend Medium"/>
              </a:endParaRPr>
            </a:p>
          </p:txBody>
        </p:sp>
        <p:sp>
          <p:nvSpPr>
            <p:cNvPr id="65" name="Google Shape;65;p10"/>
            <p:cNvSpPr txBox="1"/>
            <p:nvPr/>
          </p:nvSpPr>
          <p:spPr>
            <a:xfrm>
              <a:off x="5156725" y="3192625"/>
              <a:ext cx="199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300">
                  <a:solidFill>
                    <a:srgbClr val="0D046A"/>
                  </a:solidFill>
                  <a:latin typeface="Lexend Medium"/>
                  <a:ea typeface="Lexend Medium"/>
                  <a:cs typeface="Lexend Medium"/>
                  <a:sym typeface="Lexend Medium"/>
                </a:rPr>
                <a:t>INTERFACE</a:t>
              </a:r>
              <a:endParaRPr sz="1300">
                <a:solidFill>
                  <a:srgbClr val="0D046A"/>
                </a:solidFill>
                <a:latin typeface="Lexend Medium"/>
                <a:ea typeface="Lexend Medium"/>
                <a:cs typeface="Lexend Medium"/>
                <a:sym typeface="Lexend Medium"/>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4"/>
          <p:cNvSpPr txBox="1"/>
          <p:nvPr/>
        </p:nvSpPr>
        <p:spPr>
          <a:xfrm>
            <a:off x="449275" y="229950"/>
            <a:ext cx="157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2500">
                <a:solidFill>
                  <a:srgbClr val="0D046A"/>
                </a:solidFill>
                <a:latin typeface="Lexend Medium"/>
                <a:ea typeface="Lexend Medium"/>
                <a:cs typeface="Lexend Medium"/>
                <a:sym typeface="Lexend Medium"/>
              </a:rPr>
              <a:t>Ranking</a:t>
            </a:r>
            <a:endParaRPr sz="2500">
              <a:solidFill>
                <a:srgbClr val="0D046A"/>
              </a:solidFill>
              <a:latin typeface="Lexend Medium"/>
              <a:ea typeface="Lexend Medium"/>
              <a:cs typeface="Lexend Medium"/>
              <a:sym typeface="Lexend Medium"/>
            </a:endParaRPr>
          </a:p>
        </p:txBody>
      </p:sp>
      <p:graphicFrame>
        <p:nvGraphicFramePr>
          <p:cNvPr id="450" name="Google Shape;450;p64"/>
          <p:cNvGraphicFramePr/>
          <p:nvPr/>
        </p:nvGraphicFramePr>
        <p:xfrm>
          <a:off x="556600" y="984225"/>
          <a:ext cx="3000000" cy="3000000"/>
        </p:xfrm>
        <a:graphic>
          <a:graphicData uri="http://schemas.openxmlformats.org/drawingml/2006/table">
            <a:tbl>
              <a:tblPr>
                <a:noFill/>
                <a:tableStyleId>{D5DDC9AB-27D9-480B-8C29-EA5E6384CC1B}</a:tableStyleId>
              </a:tblPr>
              <a:tblGrid>
                <a:gridCol w="1851350"/>
                <a:gridCol w="1851350"/>
                <a:gridCol w="1851350"/>
              </a:tblGrid>
              <a:tr h="380100">
                <a:tc>
                  <a:txBody>
                    <a:bodyPr/>
                    <a:lstStyle/>
                    <a:p>
                      <a:pPr indent="0" lvl="0" marL="0" rtl="0" algn="ctr">
                        <a:lnSpc>
                          <a:spcPct val="115000"/>
                        </a:lnSpc>
                        <a:spcBef>
                          <a:spcPts val="0"/>
                        </a:spcBef>
                        <a:spcAft>
                          <a:spcPts val="0"/>
                        </a:spcAft>
                        <a:buNone/>
                      </a:pPr>
                      <a:r>
                        <a:rPr b="1" lang="it" sz="1800"/>
                        <a:t>Gruppo</a:t>
                      </a:r>
                      <a:endParaRPr b="1"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800"/>
                        <a:t>Progetto</a:t>
                      </a:r>
                      <a:endParaRPr b="1"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it" sz="1800"/>
                        <a:t>Total</a:t>
                      </a:r>
                      <a:endParaRPr b="1"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1</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BookingPro</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TBD</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2</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u="sng">
                          <a:solidFill>
                            <a:schemeClr val="hlink"/>
                          </a:solidFill>
                          <a:hlinkClick r:id="rId3"/>
                        </a:rPr>
                        <a:t>Fur-ever.me</a:t>
                      </a:r>
                      <a:endParaRPr sz="1800" u="sng">
                        <a:solidFill>
                          <a:schemeClr val="hlink"/>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TBD</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3</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Lovable Tasks</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it" sz="1800">
                          <a:solidFill>
                            <a:schemeClr val="dk1"/>
                          </a:solidFill>
                        </a:rPr>
                        <a:t>TBD</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4</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GrooveGlobe</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it" sz="1800">
                          <a:solidFill>
                            <a:schemeClr val="dk1"/>
                          </a:solidFill>
                        </a:rPr>
                        <a:t>TBD</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5</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B-Abbo</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it" sz="1800">
                          <a:solidFill>
                            <a:schemeClr val="dk1"/>
                          </a:solidFill>
                        </a:rPr>
                        <a:t>TBD</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6</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MyCloset</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it" sz="1800">
                          <a:solidFill>
                            <a:schemeClr val="dk1"/>
                          </a:solidFill>
                        </a:rPr>
                        <a:t>TBD</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00">
                <a:tc>
                  <a:txBody>
                    <a:bodyPr/>
                    <a:lstStyle/>
                    <a:p>
                      <a:pPr indent="0" lvl="0" marL="0" rtl="0" algn="ctr">
                        <a:lnSpc>
                          <a:spcPct val="115000"/>
                        </a:lnSpc>
                        <a:spcBef>
                          <a:spcPts val="0"/>
                        </a:spcBef>
                        <a:spcAft>
                          <a:spcPts val="0"/>
                        </a:spcAft>
                        <a:buNone/>
                      </a:pPr>
                      <a:r>
                        <a:rPr lang="it" sz="1800"/>
                        <a:t>Gruppo 7</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t" sz="1800"/>
                        <a:t>BookingPro</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it" sz="1800">
                          <a:solidFill>
                            <a:schemeClr val="dk1"/>
                          </a:solidFill>
                        </a:rPr>
                        <a:t>TBD</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5"/>
          <p:cNvSpPr txBox="1"/>
          <p:nvPr/>
        </p:nvSpPr>
        <p:spPr>
          <a:xfrm>
            <a:off x="449275" y="229950"/>
            <a:ext cx="3891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Module 3 - Milestone Targets</a:t>
            </a:r>
            <a:endParaRPr sz="1700">
              <a:solidFill>
                <a:srgbClr val="0D046A"/>
              </a:solidFill>
              <a:latin typeface="Lexend Medium"/>
              <a:ea typeface="Lexend Medium"/>
              <a:cs typeface="Lexend Medium"/>
              <a:sym typeface="Lexend Medium"/>
            </a:endParaRPr>
          </a:p>
        </p:txBody>
      </p:sp>
      <p:graphicFrame>
        <p:nvGraphicFramePr>
          <p:cNvPr id="456" name="Google Shape;456;p65"/>
          <p:cNvGraphicFramePr/>
          <p:nvPr/>
        </p:nvGraphicFramePr>
        <p:xfrm>
          <a:off x="2476875" y="1535638"/>
          <a:ext cx="3000000" cy="3000000"/>
        </p:xfrm>
        <a:graphic>
          <a:graphicData uri="http://schemas.openxmlformats.org/drawingml/2006/table">
            <a:tbl>
              <a:tblPr>
                <a:noFill/>
                <a:tableStyleId>{D5DDC9AB-27D9-480B-8C29-EA5E6384CC1B}</a:tableStyleId>
              </a:tblPr>
              <a:tblGrid>
                <a:gridCol w="3075475"/>
                <a:gridCol w="1114750"/>
              </a:tblGrid>
              <a:tr h="389625">
                <a:tc>
                  <a:txBody>
                    <a:bodyPr/>
                    <a:lstStyle/>
                    <a:p>
                      <a:pPr indent="0" lvl="0" marL="0" rtl="0" algn="ctr">
                        <a:lnSpc>
                          <a:spcPct val="115000"/>
                        </a:lnSpc>
                        <a:spcBef>
                          <a:spcPts val="0"/>
                        </a:spcBef>
                        <a:spcAft>
                          <a:spcPts val="0"/>
                        </a:spcAft>
                        <a:buNone/>
                      </a:pPr>
                      <a:r>
                        <a:rPr b="1" lang="it" sz="1600">
                          <a:latin typeface="Lexend"/>
                          <a:ea typeface="Lexend"/>
                          <a:cs typeface="Lexend"/>
                          <a:sym typeface="Lexend"/>
                        </a:rPr>
                        <a:t>Target</a:t>
                      </a:r>
                      <a:endParaRPr b="1" sz="1600">
                        <a:latin typeface="Lexend"/>
                        <a:ea typeface="Lexend"/>
                        <a:cs typeface="Lexend"/>
                        <a:sym typeface="Lexend"/>
                      </a:endParaRPr>
                    </a:p>
                  </a:txBody>
                  <a:tcPr marT="91425" marB="91425" marR="91425" marL="91425"/>
                </a:tc>
                <a:tc>
                  <a:txBody>
                    <a:bodyPr/>
                    <a:lstStyle/>
                    <a:p>
                      <a:pPr indent="0" lvl="0" marL="0" rtl="0" algn="ctr">
                        <a:lnSpc>
                          <a:spcPct val="115000"/>
                        </a:lnSpc>
                        <a:spcBef>
                          <a:spcPts val="0"/>
                        </a:spcBef>
                        <a:spcAft>
                          <a:spcPts val="0"/>
                        </a:spcAft>
                        <a:buNone/>
                      </a:pPr>
                      <a:r>
                        <a:rPr b="1" lang="it" sz="1600">
                          <a:latin typeface="Lexend"/>
                          <a:ea typeface="Lexend"/>
                          <a:cs typeface="Lexend"/>
                          <a:sym typeface="Lexend"/>
                        </a:rPr>
                        <a:t>Punti</a:t>
                      </a:r>
                      <a:endParaRPr b="1" sz="1600">
                        <a:latin typeface="Lexend"/>
                        <a:ea typeface="Lexend"/>
                        <a:cs typeface="Lexend"/>
                        <a:sym typeface="Lexend"/>
                      </a:endParaRPr>
                    </a:p>
                  </a:txBody>
                  <a:tcPr marT="91425" marB="91425" marR="91425" marL="91425"/>
                </a:tc>
              </a:tr>
              <a:tr h="333050">
                <a:tc>
                  <a:txBody>
                    <a:bodyPr/>
                    <a:lstStyle/>
                    <a:p>
                      <a:pPr indent="0" lvl="0" marL="0" rtl="0" algn="l">
                        <a:spcBef>
                          <a:spcPts val="0"/>
                        </a:spcBef>
                        <a:spcAft>
                          <a:spcPts val="0"/>
                        </a:spcAft>
                        <a:buNone/>
                      </a:pPr>
                      <a:r>
                        <a:rPr lang="it">
                          <a:latin typeface="Lexend Light"/>
                          <a:ea typeface="Lexend Light"/>
                          <a:cs typeface="Lexend Light"/>
                          <a:sym typeface="Lexend Light"/>
                        </a:rPr>
                        <a:t>Knowledge File aggiornata</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1 </a:t>
                      </a:r>
                      <a:r>
                        <a:rPr lang="it">
                          <a:latin typeface="Lexend Light"/>
                          <a:ea typeface="Lexend Light"/>
                          <a:cs typeface="Lexend Light"/>
                          <a:sym typeface="Lexend Light"/>
                        </a:rPr>
                        <a:t>pts</a:t>
                      </a:r>
                      <a:endParaRPr>
                        <a:latin typeface="Lexend Light"/>
                        <a:ea typeface="Lexend Light"/>
                        <a:cs typeface="Lexend Light"/>
                        <a:sym typeface="Lexend Light"/>
                      </a:endParaRPr>
                    </a:p>
                  </a:txBody>
                  <a:tcPr marT="91425" marB="91425" marR="91425" marL="91425"/>
                </a:tc>
              </a:tr>
              <a:tr h="510900">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Lexend Light"/>
                          <a:ea typeface="Lexend Light"/>
                          <a:cs typeface="Lexend Light"/>
                          <a:sym typeface="Lexend Light"/>
                        </a:rPr>
                        <a:t>Almeno 1 endpoint integrato di un’API esterna</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6</a:t>
                      </a:r>
                      <a:r>
                        <a:rPr lang="it">
                          <a:latin typeface="Lexend Light"/>
                          <a:ea typeface="Lexend Light"/>
                          <a:cs typeface="Lexend Light"/>
                          <a:sym typeface="Lexend Light"/>
                        </a:rPr>
                        <a:t> pts</a:t>
                      </a:r>
                      <a:endParaRPr>
                        <a:latin typeface="Lexend Light"/>
                        <a:ea typeface="Lexend Light"/>
                        <a:cs typeface="Lexend Light"/>
                        <a:sym typeface="Lexend Light"/>
                      </a:endParaRPr>
                    </a:p>
                  </a:txBody>
                  <a:tcPr marT="91425" marB="91425" marR="91425" marL="91425"/>
                </a:tc>
              </a:tr>
              <a:tr h="333050">
                <a:tc>
                  <a:txBody>
                    <a:bodyPr/>
                    <a:lstStyle/>
                    <a:p>
                      <a:pPr indent="0" lvl="0" marL="0" rtl="0" algn="l">
                        <a:spcBef>
                          <a:spcPts val="0"/>
                        </a:spcBef>
                        <a:spcAft>
                          <a:spcPts val="0"/>
                        </a:spcAft>
                        <a:buNone/>
                      </a:pPr>
                      <a:r>
                        <a:rPr lang="it">
                          <a:solidFill>
                            <a:schemeClr val="dk1"/>
                          </a:solidFill>
                          <a:latin typeface="Lexend Light"/>
                          <a:ea typeface="Lexend Light"/>
                          <a:cs typeface="Lexend Light"/>
                          <a:sym typeface="Lexend Light"/>
                        </a:rPr>
                        <a:t>Pagamenti via Stripe</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3</a:t>
                      </a:r>
                      <a:r>
                        <a:rPr lang="it">
                          <a:latin typeface="Lexend Light"/>
                          <a:ea typeface="Lexend Light"/>
                          <a:cs typeface="Lexend Light"/>
                          <a:sym typeface="Lexend Light"/>
                        </a:rPr>
                        <a:t> pts</a:t>
                      </a:r>
                      <a:endParaRPr>
                        <a:latin typeface="Lexend Light"/>
                        <a:ea typeface="Lexend Light"/>
                        <a:cs typeface="Lexend Light"/>
                        <a:sym typeface="Lexend Light"/>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6"/>
          <p:cNvSpPr txBox="1"/>
          <p:nvPr/>
        </p:nvSpPr>
        <p:spPr>
          <a:xfrm>
            <a:off x="932375" y="1830575"/>
            <a:ext cx="48999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4900">
                <a:solidFill>
                  <a:srgbClr val="FF5D4E"/>
                </a:solidFill>
                <a:latin typeface="Lexend Medium"/>
                <a:ea typeface="Lexend Medium"/>
                <a:cs typeface="Lexend Medium"/>
                <a:sym typeface="Lexend Medium"/>
              </a:rPr>
              <a:t>Integrate APIs</a:t>
            </a:r>
            <a:endParaRPr sz="4900">
              <a:solidFill>
                <a:srgbClr val="FF5D4E"/>
              </a:solidFill>
              <a:latin typeface="Lexend Medium"/>
              <a:ea typeface="Lexend Medium"/>
              <a:cs typeface="Lexend Medium"/>
              <a:sym typeface="Lexend Medium"/>
            </a:endParaRPr>
          </a:p>
        </p:txBody>
      </p:sp>
      <p:grpSp>
        <p:nvGrpSpPr>
          <p:cNvPr id="462" name="Google Shape;462;p66"/>
          <p:cNvGrpSpPr/>
          <p:nvPr/>
        </p:nvGrpSpPr>
        <p:grpSpPr>
          <a:xfrm>
            <a:off x="7879475" y="168250"/>
            <a:ext cx="1000800" cy="369300"/>
            <a:chOff x="7529125" y="168250"/>
            <a:chExt cx="1000800" cy="369300"/>
          </a:xfrm>
        </p:grpSpPr>
        <p:pic>
          <p:nvPicPr>
            <p:cNvPr id="463" name="Google Shape;463;p66"/>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464" name="Google Shape;464;p66"/>
            <p:cNvSpPr txBox="1"/>
            <p:nvPr/>
          </p:nvSpPr>
          <p:spPr>
            <a:xfrm>
              <a:off x="7810825" y="168250"/>
              <a:ext cx="71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45 min</a:t>
              </a:r>
              <a:endParaRPr sz="1200">
                <a:solidFill>
                  <a:srgbClr val="FF5D4E"/>
                </a:solidFill>
                <a:latin typeface="Lexend Medium"/>
                <a:ea typeface="Lexend Medium"/>
                <a:cs typeface="Lexend Medium"/>
                <a:sym typeface="Lexend Medium"/>
              </a:endParaRPr>
            </a:p>
          </p:txBody>
        </p:sp>
      </p:grpSp>
      <p:pic>
        <p:nvPicPr>
          <p:cNvPr descr="Set a timer for 45 minutes. This 45 minute timer with alarm silently counts down to 00:00 and then alerts you with a gentle alarm sound.&#10;&#10;What Is the 45 Minute Timer?&#10;If you're looking for a timer to help you stay on track with your work, a 45 minute countdown is a great option. You can use it to break up your work time into manageable chunks, and it can also help you avoid getting bogged down with one task for too long.&#10;&#10;How to Set a 45 Minute Timer&#10;There are a few different ways to set a 4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45 Minute Alarm?&#10;This timer is perfect for work or study sessions. It's also great for any activity where you want to be sure to take a break every 45 minutes, such as cooking, laundry, or working out.&#10;&#10;Online Timer - https://timer.onlinealarmkur.com/en/" id="465" name="Google Shape;465;p66" title="45 Minute Timer">
            <a:hlinkClick r:id="rId4"/>
          </p:cNvPr>
          <p:cNvPicPr preferRelativeResize="0"/>
          <p:nvPr/>
        </p:nvPicPr>
        <p:blipFill>
          <a:blip r:embed="rId5">
            <a:alphaModFix/>
          </a:blip>
          <a:stretch>
            <a:fillRect/>
          </a:stretch>
        </p:blipFill>
        <p:spPr>
          <a:xfrm>
            <a:off x="5832275" y="16825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7"/>
          <p:cNvSpPr txBox="1"/>
          <p:nvPr/>
        </p:nvSpPr>
        <p:spPr>
          <a:xfrm>
            <a:off x="291325" y="1127325"/>
            <a:ext cx="2807400" cy="16296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0"/>
              </a:spcAft>
              <a:buClr>
                <a:srgbClr val="000000"/>
              </a:buClr>
              <a:buSzPts val="1800"/>
              <a:buFont typeface="Arial"/>
              <a:buNone/>
            </a:pPr>
            <a:r>
              <a:rPr b="1" lang="it" sz="4000">
                <a:solidFill>
                  <a:srgbClr val="0D046A"/>
                </a:solidFill>
                <a:latin typeface="Lexend"/>
                <a:ea typeface="Lexend"/>
                <a:cs typeface="Lexend"/>
                <a:sym typeface="Lexend"/>
              </a:rPr>
              <a:t>Demo</a:t>
            </a:r>
            <a:endParaRPr b="1" sz="4000">
              <a:solidFill>
                <a:srgbClr val="0D046A"/>
              </a:solidFill>
              <a:latin typeface="Lexend"/>
              <a:ea typeface="Lexend"/>
              <a:cs typeface="Lexend"/>
              <a:sym typeface="Lexend"/>
            </a:endParaRPr>
          </a:p>
          <a:p>
            <a:pPr indent="0" lvl="0" marL="0" marR="0" rtl="0" algn="l">
              <a:lnSpc>
                <a:spcPct val="100000"/>
              </a:lnSpc>
              <a:spcBef>
                <a:spcPts val="1800"/>
              </a:spcBef>
              <a:spcAft>
                <a:spcPts val="500"/>
              </a:spcAft>
              <a:buClr>
                <a:srgbClr val="000000"/>
              </a:buClr>
              <a:buSzPts val="1800"/>
              <a:buFont typeface="Arial"/>
              <a:buNone/>
            </a:pPr>
            <a:r>
              <a:rPr b="1" lang="it" sz="4000">
                <a:solidFill>
                  <a:srgbClr val="0D046A"/>
                </a:solidFill>
                <a:latin typeface="Lexend"/>
                <a:ea typeface="Lexend"/>
                <a:cs typeface="Lexend"/>
                <a:sym typeface="Lexend"/>
              </a:rPr>
              <a:t>Modulo 3</a:t>
            </a:r>
            <a:endParaRPr b="1" sz="4000">
              <a:solidFill>
                <a:srgbClr val="0D046A"/>
              </a:solidFill>
              <a:latin typeface="Lexend"/>
              <a:ea typeface="Lexend"/>
              <a:cs typeface="Lexend"/>
              <a:sym typeface="Lexend"/>
            </a:endParaRPr>
          </a:p>
        </p:txBody>
      </p:sp>
      <p:sp>
        <p:nvSpPr>
          <p:cNvPr id="471" name="Google Shape;471;p67"/>
          <p:cNvSpPr txBox="1"/>
          <p:nvPr/>
        </p:nvSpPr>
        <p:spPr>
          <a:xfrm>
            <a:off x="291325" y="2896625"/>
            <a:ext cx="31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a:ea typeface="Lexend"/>
                <a:cs typeface="Lexend"/>
                <a:sym typeface="Lexend"/>
              </a:rPr>
              <a:t>Front-end</a:t>
            </a:r>
            <a:endParaRPr>
              <a:latin typeface="Lexend"/>
              <a:ea typeface="Lexend"/>
              <a:cs typeface="Lexend"/>
              <a:sym typeface="Lexend"/>
            </a:endParaRPr>
          </a:p>
        </p:txBody>
      </p:sp>
      <p:grpSp>
        <p:nvGrpSpPr>
          <p:cNvPr id="472" name="Google Shape;472;p67"/>
          <p:cNvGrpSpPr/>
          <p:nvPr/>
        </p:nvGrpSpPr>
        <p:grpSpPr>
          <a:xfrm>
            <a:off x="5060250" y="1530625"/>
            <a:ext cx="1686600" cy="369300"/>
            <a:chOff x="7529125" y="168250"/>
            <a:chExt cx="1686600" cy="369300"/>
          </a:xfrm>
        </p:grpSpPr>
        <p:pic>
          <p:nvPicPr>
            <p:cNvPr id="473" name="Google Shape;473;p67"/>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474" name="Google Shape;474;p67"/>
            <p:cNvSpPr txBox="1"/>
            <p:nvPr/>
          </p:nvSpPr>
          <p:spPr>
            <a:xfrm>
              <a:off x="7810825" y="168250"/>
              <a:ext cx="1404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1 min per team</a:t>
              </a:r>
              <a:endParaRPr sz="1200">
                <a:solidFill>
                  <a:srgbClr val="FF5D4E"/>
                </a:solidFill>
                <a:latin typeface="Lexend Medium"/>
                <a:ea typeface="Lexend Medium"/>
                <a:cs typeface="Lexend Medium"/>
                <a:sym typeface="Lexend Medium"/>
              </a:endParaRPr>
            </a:p>
          </p:txBody>
        </p:sp>
      </p:grpSp>
      <p:grpSp>
        <p:nvGrpSpPr>
          <p:cNvPr id="475" name="Google Shape;475;p67"/>
          <p:cNvGrpSpPr/>
          <p:nvPr/>
        </p:nvGrpSpPr>
        <p:grpSpPr>
          <a:xfrm>
            <a:off x="5060250" y="1984325"/>
            <a:ext cx="2870100" cy="369300"/>
            <a:chOff x="7529125" y="168250"/>
            <a:chExt cx="2870100" cy="369300"/>
          </a:xfrm>
        </p:grpSpPr>
        <p:pic>
          <p:nvPicPr>
            <p:cNvPr id="476" name="Google Shape;476;p67"/>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477" name="Google Shape;477;p67"/>
            <p:cNvSpPr txBox="1"/>
            <p:nvPr/>
          </p:nvSpPr>
          <p:spPr>
            <a:xfrm>
              <a:off x="7810825" y="168250"/>
              <a:ext cx="258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1 min for questions/comments</a:t>
              </a:r>
              <a:endParaRPr sz="1200">
                <a:solidFill>
                  <a:srgbClr val="FF5D4E"/>
                </a:solidFill>
                <a:latin typeface="Lexend Medium"/>
                <a:ea typeface="Lexend Medium"/>
                <a:cs typeface="Lexend Medium"/>
                <a:sym typeface="Lexend Medium"/>
              </a:endParaRPr>
            </a:p>
          </p:txBody>
        </p:sp>
      </p:grpSp>
      <p:pic>
        <p:nvPicPr>
          <p:cNvPr descr="Set a timer for 1 minute. This 1 minute timer with alarm silently counts down to 00:00 and then alerts you with a gentle alarm sound.&#10;&#10;What Is the 1 Minute Timer?&#10;If you're looking for a timer to help you stay on track with your work, a 1 minute countdown is a great option. You can use it to break up your work time into manageable chunks, and it can also help you avoid getting bogged down with one task for too long.&#10;&#10;How to Set a 1 Minute Timer&#10;There are a few different ways to set a 1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1 Minute Alarm?&#10;This timer is perfect for work or study sessions. It's also great for any activity where you want to be sure to take a break every 1 minute, such as cooking, laundry, or working out.&#10;&#10;Online Timer - https://timer.onlinealarmkur.com/en/" id="478" name="Google Shape;478;p67" title="1 Minute Timer">
            <a:hlinkClick r:id="rId4"/>
          </p:cNvPr>
          <p:cNvPicPr preferRelativeResize="0"/>
          <p:nvPr/>
        </p:nvPicPr>
        <p:blipFill>
          <a:blip r:embed="rId5">
            <a:alphaModFix/>
          </a:blip>
          <a:stretch>
            <a:fillRect/>
          </a:stretch>
        </p:blipFill>
        <p:spPr>
          <a:xfrm>
            <a:off x="5124750" y="2896625"/>
            <a:ext cx="2741111" cy="154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8"/>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484" name="Google Shape;484;p68"/>
          <p:cNvSpPr txBox="1"/>
          <p:nvPr/>
        </p:nvSpPr>
        <p:spPr>
          <a:xfrm>
            <a:off x="2792850" y="2040750"/>
            <a:ext cx="3558300" cy="1062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Q&amp;A</a:t>
            </a:r>
            <a:endParaRPr b="1" sz="3800">
              <a:solidFill>
                <a:srgbClr val="FFFFFF"/>
              </a:solidFill>
              <a:latin typeface="Lexend"/>
              <a:ea typeface="Lexend"/>
              <a:cs typeface="Lexend"/>
              <a:sym typeface="Lexend"/>
            </a:endParaRPr>
          </a:p>
          <a:p>
            <a:pPr indent="0" lvl="0" marL="0" rtl="0" algn="l">
              <a:spcBef>
                <a:spcPts val="0"/>
              </a:spcBef>
              <a:spcAft>
                <a:spcPts val="0"/>
              </a:spcAft>
              <a:buNone/>
            </a:pPr>
            <a:r>
              <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F37C9"/>
            </a:gs>
            <a:gs pos="100000">
              <a:srgbClr val="00004F"/>
            </a:gs>
          </a:gsLst>
          <a:lin ang="10800025" scaled="0"/>
        </a:gradFill>
      </p:bgPr>
    </p:bg>
    <p:spTree>
      <p:nvGrpSpPr>
        <p:cNvPr id="488" name="Shape 488"/>
        <p:cNvGrpSpPr/>
        <p:nvPr/>
      </p:nvGrpSpPr>
      <p:grpSpPr>
        <a:xfrm>
          <a:off x="0" y="0"/>
          <a:ext cx="0" cy="0"/>
          <a:chOff x="0" y="0"/>
          <a:chExt cx="0" cy="0"/>
        </a:xfrm>
      </p:grpSpPr>
      <p:sp>
        <p:nvSpPr>
          <p:cNvPr id="489" name="Google Shape;489;p69"/>
          <p:cNvSpPr txBox="1"/>
          <p:nvPr>
            <p:ph type="title"/>
          </p:nvPr>
        </p:nvSpPr>
        <p:spPr>
          <a:xfrm>
            <a:off x="579075" y="2764675"/>
            <a:ext cx="7852800" cy="768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1600"/>
              </a:spcAft>
              <a:buSzPts val="2800"/>
              <a:buNone/>
            </a:pPr>
            <a:r>
              <a:rPr b="1" lang="it" sz="3600">
                <a:solidFill>
                  <a:srgbClr val="FFFFFF"/>
                </a:solidFill>
                <a:latin typeface="Lexend"/>
                <a:ea typeface="Lexend"/>
                <a:cs typeface="Lexend"/>
                <a:sym typeface="Lexend"/>
              </a:rPr>
              <a:t>Grazie!</a:t>
            </a:r>
            <a:endParaRPr b="1" sz="3600">
              <a:solidFill>
                <a:srgbClr val="FFFFFF"/>
              </a:solidFill>
              <a:latin typeface="Lexend"/>
              <a:ea typeface="Lexend"/>
              <a:cs typeface="Lexend"/>
              <a:sym typeface="Lexend"/>
            </a:endParaRPr>
          </a:p>
        </p:txBody>
      </p:sp>
      <p:pic>
        <p:nvPicPr>
          <p:cNvPr id="490" name="Google Shape;490;p69"/>
          <p:cNvPicPr preferRelativeResize="0"/>
          <p:nvPr/>
        </p:nvPicPr>
        <p:blipFill>
          <a:blip r:embed="rId3">
            <a:alphaModFix/>
          </a:blip>
          <a:stretch>
            <a:fillRect/>
          </a:stretch>
        </p:blipFill>
        <p:spPr>
          <a:xfrm>
            <a:off x="3675680" y="1610825"/>
            <a:ext cx="1760401" cy="298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1"/>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2"/>
          <p:cNvPicPr preferRelativeResize="0"/>
          <p:nvPr/>
        </p:nvPicPr>
        <p:blipFill>
          <a:blip r:embed="rId3">
            <a:alphaModFix/>
          </a:blip>
          <a:stretch>
            <a:fillRect/>
          </a:stretch>
        </p:blipFill>
        <p:spPr>
          <a:xfrm>
            <a:off x="152400" y="210463"/>
            <a:ext cx="8839204" cy="43073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3"/>
          <p:cNvPicPr preferRelativeResize="0"/>
          <p:nvPr/>
        </p:nvPicPr>
        <p:blipFill>
          <a:blip r:embed="rId3">
            <a:alphaModFix/>
          </a:blip>
          <a:stretch>
            <a:fillRect/>
          </a:stretch>
        </p:blipFill>
        <p:spPr>
          <a:xfrm>
            <a:off x="152400" y="226725"/>
            <a:ext cx="8839204" cy="4156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